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3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</p:sldMasterIdLst>
  <p:notesMasterIdLst>
    <p:notesMasterId r:id="rId33"/>
  </p:notesMasterIdLst>
  <p:sldIdLst>
    <p:sldId id="440" r:id="rId3"/>
    <p:sldId id="462" r:id="rId4"/>
    <p:sldId id="461" r:id="rId5"/>
    <p:sldId id="346" r:id="rId6"/>
    <p:sldId id="369" r:id="rId7"/>
    <p:sldId id="463" r:id="rId8"/>
    <p:sldId id="264" r:id="rId9"/>
    <p:sldId id="265" r:id="rId10"/>
    <p:sldId id="266" r:id="rId11"/>
    <p:sldId id="267" r:id="rId12"/>
    <p:sldId id="268" r:id="rId13"/>
    <p:sldId id="269" r:id="rId14"/>
    <p:sldId id="464" r:id="rId15"/>
    <p:sldId id="347" r:id="rId16"/>
    <p:sldId id="371" r:id="rId17"/>
    <p:sldId id="373" r:id="rId18"/>
    <p:sldId id="375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 varScale="1">
        <p:scale>
          <a:sx n="68" d="100"/>
          <a:sy n="68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E4A006E-A748-41E2-A118-02A48D3879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4DAFAA0-D0A6-4EE4-90E0-6817CA8C5BB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D4CDABB2-C7F6-4641-A421-F297991424A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E8FF111-09A5-401F-88EB-0552BE2F83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Asıl metin stillerini düzenlemek için tıklatın</a:t>
            </a:r>
          </a:p>
          <a:p>
            <a:pPr lvl="1"/>
            <a:r>
              <a:rPr lang="en-US" noProof="0"/>
              <a:t>İkinci düzey</a:t>
            </a:r>
          </a:p>
          <a:p>
            <a:pPr lvl="2"/>
            <a:r>
              <a:rPr lang="en-US" noProof="0"/>
              <a:t>Üçüncü düzey</a:t>
            </a:r>
          </a:p>
          <a:p>
            <a:pPr lvl="3"/>
            <a:r>
              <a:rPr lang="en-US" noProof="0"/>
              <a:t>Dördüncü düzey</a:t>
            </a:r>
          </a:p>
          <a:p>
            <a:pPr lvl="4"/>
            <a:r>
              <a:rPr lang="en-US" noProof="0"/>
              <a:t>Beşinci düzey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F27AE43-49D8-4522-9E73-65AC09DA85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AEFE3F1-D71F-4702-9628-E86ACBBA1F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CC89F103-7851-45AE-A7B3-3E6FF6F690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C924AC-9E1C-4847-B893-704AFF525E0F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8672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C1EFB775-B5CF-4449-B715-52E4F2812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114F93-B156-4B9F-AF57-B17D08BA3F62}" type="slidenum">
              <a:rPr lang="en-US" altLang="tr-TR" sz="1300"/>
              <a:pPr>
                <a:spcBef>
                  <a:spcPct val="0"/>
                </a:spcBef>
              </a:pPr>
              <a:t>18</a:t>
            </a:fld>
            <a:endParaRPr lang="en-US" altLang="tr-TR" sz="13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AA67A5D-AD8B-4B0A-A035-19BEF35D5B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E1A0DB0-E3DC-4FFD-BAF3-2272931700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906" tIns="47453" rIns="94906" bIns="47453"/>
          <a:lstStyle/>
          <a:p>
            <a:pPr eaLnBrk="1" hangingPunct="1"/>
            <a:r>
              <a:rPr lang="en-GB" altLang="tr-TR">
                <a:latin typeface="Arial" panose="020B0604020202020204" pitchFamily="34" charset="0"/>
              </a:rPr>
              <a:t>V. important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B2028100-3E7A-469C-989D-36C888282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B10752-F852-4A26-B182-77B7602267A9}" type="slidenum">
              <a:rPr lang="en-US" altLang="tr-TR" sz="1300"/>
              <a:pPr>
                <a:spcBef>
                  <a:spcPct val="0"/>
                </a:spcBef>
              </a:pPr>
              <a:t>19</a:t>
            </a:fld>
            <a:endParaRPr lang="en-US" altLang="tr-TR" sz="13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19CFF1C-50BB-4FF6-AC1C-EF1CD35EFC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E341930-4DD6-4BD3-BF88-7D5074968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525085BE-7A54-429A-9823-8534447D49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DD6973-57D6-4CE9-804F-A4F9CE9AC2C8}" type="slidenum">
              <a:rPr lang="en-US" altLang="tr-TR" sz="1300"/>
              <a:pPr>
                <a:spcBef>
                  <a:spcPct val="0"/>
                </a:spcBef>
              </a:pPr>
              <a:t>20</a:t>
            </a:fld>
            <a:endParaRPr lang="en-US" altLang="tr-TR" sz="13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0BE8407B-770B-45FF-B40C-4C0D568A47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3A592C2E-B568-48D7-83B8-6D540B65DC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E375FFF-21BE-46A1-AD0C-0EC4C67E49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57DE60-B361-46C8-A05E-E2DC969AD17B}" type="slidenum">
              <a:rPr lang="en-US" altLang="tr-TR" sz="1300"/>
              <a:pPr>
                <a:spcBef>
                  <a:spcPct val="0"/>
                </a:spcBef>
              </a:pPr>
              <a:t>21</a:t>
            </a:fld>
            <a:endParaRPr lang="en-US" altLang="tr-TR" sz="13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D8E12AB-D76A-4D56-A4BA-A2E6BB4993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07CC63AD-3538-49F5-AE56-378ECDCC7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DA796D5D-DE32-4679-A35D-08B3E1809E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4B485E5-CCCB-4A56-9B7C-CE380AA59E05}" type="slidenum">
              <a:rPr lang="en-US" altLang="tr-TR" sz="1300"/>
              <a:pPr>
                <a:spcBef>
                  <a:spcPct val="0"/>
                </a:spcBef>
              </a:pPr>
              <a:t>22</a:t>
            </a:fld>
            <a:endParaRPr lang="en-US" altLang="tr-TR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F55A219-A957-49A8-A1EE-B2B7A0B8C8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2F0C1BD7-AA5D-4273-9BF7-5807063C46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43F54EEE-67CB-4574-A569-0A701F3C8A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DCF0F-F303-4A68-AC06-73B304A64392}" type="slidenum">
              <a:rPr lang="en-US" altLang="tr-TR" sz="1300"/>
              <a:pPr>
                <a:spcBef>
                  <a:spcPct val="0"/>
                </a:spcBef>
              </a:pPr>
              <a:t>23</a:t>
            </a:fld>
            <a:endParaRPr lang="en-US" altLang="tr-TR" sz="13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5B0FCB9-4F5E-4FCE-B8C9-F908CA3E6B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0CD301A-3694-4B8B-A936-E0C6DB7FA0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47E5A192-32A0-4D32-B3C3-A953BE147F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998B1D-7F75-4240-9E05-1982EB01E46C}" type="slidenum">
              <a:rPr lang="en-US" altLang="tr-TR" sz="1300"/>
              <a:pPr>
                <a:spcBef>
                  <a:spcPct val="0"/>
                </a:spcBef>
              </a:pPr>
              <a:t>24</a:t>
            </a:fld>
            <a:endParaRPr lang="en-US" altLang="tr-TR" sz="13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6C1B9627-6DBC-45CD-90CD-AF606EDF1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7A8B793-2AA1-48FE-B589-F0425A61F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AB5591BE-6C89-4C66-BB77-A7EA287996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A8BDA2-4D0C-45DE-9299-830E05DF72B4}" type="slidenum">
              <a:rPr lang="en-US" altLang="tr-TR" sz="1300"/>
              <a:pPr>
                <a:spcBef>
                  <a:spcPct val="0"/>
                </a:spcBef>
              </a:pPr>
              <a:t>25</a:t>
            </a:fld>
            <a:endParaRPr lang="en-US" altLang="tr-TR" sz="13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6EE8ED39-7A0C-4B26-AE13-BB7D5B9F84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F1B8BFC-DD2C-4162-A435-E43EE3E11C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491CF76E-8C79-40DA-84E7-7FE9566494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845E807-4874-4EB1-AC3A-FC9F2B1C5E82}" type="slidenum">
              <a:rPr lang="en-US" altLang="tr-TR" sz="1300"/>
              <a:pPr>
                <a:spcBef>
                  <a:spcPct val="0"/>
                </a:spcBef>
              </a:pPr>
              <a:t>26</a:t>
            </a:fld>
            <a:endParaRPr lang="en-US" altLang="tr-TR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FB197CB0-0FC4-4D5F-9FE0-6000CC11D8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564F3A3-08DD-4E1B-81E8-87A20796E2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886907B8-6F99-43DE-A5F5-53B0000C37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F98B03-FE96-4576-B830-C72DCC1AF5DA}" type="slidenum">
              <a:rPr lang="en-US" altLang="tr-TR" sz="1300"/>
              <a:pPr>
                <a:spcBef>
                  <a:spcPct val="0"/>
                </a:spcBef>
              </a:pPr>
              <a:t>27</a:t>
            </a:fld>
            <a:endParaRPr lang="en-US" altLang="tr-TR" sz="13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D061A5BB-1E04-450A-B561-E05F85D4F6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5577DB97-8F8E-41D0-BCBC-D8F66C3EA7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39A672AB-BC6D-4033-B8B5-D9283E1491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5E59F0-24E1-4F8A-9F22-9EE37A5F5A3D}" type="slidenum">
              <a:rPr lang="en-US" altLang="tr-TR" sz="1300"/>
              <a:pPr>
                <a:spcBef>
                  <a:spcPct val="0"/>
                </a:spcBef>
              </a:pPr>
              <a:t>3</a:t>
            </a:fld>
            <a:endParaRPr lang="en-US" altLang="tr-TR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A188046-F967-4DB2-A282-38507A0D4D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B3328BF-846B-487D-8EBB-A7FF10A679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8A68645B-C2A8-4239-AB2C-77A64557DD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1B5BFD-574A-46D4-B4D7-0B170179B489}" type="slidenum">
              <a:rPr lang="en-US" altLang="tr-TR" sz="1300"/>
              <a:pPr>
                <a:spcBef>
                  <a:spcPct val="0"/>
                </a:spcBef>
              </a:pPr>
              <a:t>28</a:t>
            </a:fld>
            <a:endParaRPr lang="en-US" altLang="tr-TR" sz="13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D38D8AFC-FE81-4594-908F-B87F2431B7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5BACEC7B-7A4A-4831-B720-E1F2C2843D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F4FF78F9-F752-4B7F-9EB8-0774CED31F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9376A0-E488-40EC-8C38-33907A684FA2}" type="slidenum">
              <a:rPr lang="en-US" altLang="tr-TR" sz="1300"/>
              <a:pPr>
                <a:spcBef>
                  <a:spcPct val="0"/>
                </a:spcBef>
              </a:pPr>
              <a:t>29</a:t>
            </a:fld>
            <a:endParaRPr lang="en-US" altLang="tr-TR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724FC506-3DCC-49D8-A8C0-2BF5DA4569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A38AECF6-6F5D-4640-9BA1-16B560CCA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835C351F-465E-485E-BDA6-0CE33F306E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FB918C-FF53-4F82-9F3C-49E1561A42AD}" type="slidenum">
              <a:rPr lang="en-US" altLang="tr-TR" sz="1300"/>
              <a:pPr>
                <a:spcBef>
                  <a:spcPct val="0"/>
                </a:spcBef>
              </a:pPr>
              <a:t>30</a:t>
            </a:fld>
            <a:endParaRPr lang="en-US" altLang="tr-TR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C9980C87-E8D4-4299-B062-57FAF59500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28883E9D-122B-4CAE-8E48-3916B545D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06CC19DA-526D-4D76-A1CF-1353A0007D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82F9498-BAED-4B0F-B65B-1C39B880DD8B}" type="slidenum">
              <a:rPr lang="en-US" altLang="tr-TR" sz="1300"/>
              <a:pPr>
                <a:spcBef>
                  <a:spcPct val="0"/>
                </a:spcBef>
              </a:pPr>
              <a:t>7</a:t>
            </a:fld>
            <a:endParaRPr lang="en-US" altLang="tr-TR" sz="13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AF51AD-95C0-4F4A-A6A1-A0FF74F019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1DE4F2B-FEFF-4234-9D1F-4B570842F5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B672A3A2-3BA5-4CF0-992C-F4BECB9F4B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94A4DB-0B86-4BF1-989C-4D95DE1BDD27}" type="slidenum">
              <a:rPr lang="en-US" altLang="tr-TR" sz="1300"/>
              <a:pPr>
                <a:spcBef>
                  <a:spcPct val="0"/>
                </a:spcBef>
              </a:pPr>
              <a:t>8</a:t>
            </a:fld>
            <a:endParaRPr lang="en-US" altLang="tr-TR" sz="13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9333DAC-085A-43D7-A572-5438BB8124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906963D5-BCAB-4028-8AB6-6113D1CF4C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DB1D0F70-94C3-4888-8C75-F26C920114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98C218-0A21-4F72-8DF9-D05F38AAD1C2}" type="slidenum">
              <a:rPr lang="en-US" altLang="tr-TR" sz="1300"/>
              <a:pPr>
                <a:spcBef>
                  <a:spcPct val="0"/>
                </a:spcBef>
              </a:pPr>
              <a:t>9</a:t>
            </a:fld>
            <a:endParaRPr lang="en-US" altLang="tr-TR" sz="13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21CC7C9-59EA-4EB9-9E8D-7BF3537FCC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6F403D8-8392-4945-A6A0-B15783F424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C4FFAA25-2BF2-4B61-B5FE-3B7F03A6D4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9E8FADF-478B-4C30-B12C-F38B2EE183AB}" type="slidenum">
              <a:rPr lang="en-US" altLang="tr-TR" sz="1300"/>
              <a:pPr>
                <a:spcBef>
                  <a:spcPct val="0"/>
                </a:spcBef>
              </a:pPr>
              <a:t>10</a:t>
            </a:fld>
            <a:endParaRPr lang="en-US" altLang="tr-TR" sz="13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E0088CA-2DA1-4ACC-AD2E-CA3CD821AE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8D5F6A4-2E29-474B-B320-7E832C8DE3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3E32C732-478D-4F75-84E4-47F5B8A6CC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F783AC-7EC9-4304-807B-6FB59A54A9FD}" type="slidenum">
              <a:rPr lang="en-US" altLang="tr-TR" sz="1300"/>
              <a:pPr>
                <a:spcBef>
                  <a:spcPct val="0"/>
                </a:spcBef>
              </a:pPr>
              <a:t>11</a:t>
            </a:fld>
            <a:endParaRPr lang="en-US" altLang="tr-TR" sz="13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8913617-3D1E-4B91-A5CF-5D19490EEB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F888D918-7C6B-4B60-A85F-C33ABC4EE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D8DA0FA4-09C6-4A8D-9BC2-B9C2B8CF5D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3653E48-7339-4315-B139-E5AE2AEC5839}" type="slidenum">
              <a:rPr lang="en-US" altLang="tr-TR" sz="1300"/>
              <a:pPr>
                <a:spcBef>
                  <a:spcPct val="0"/>
                </a:spcBef>
              </a:pPr>
              <a:t>12</a:t>
            </a:fld>
            <a:endParaRPr lang="en-US" altLang="tr-TR" sz="13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494B311E-283F-42E0-81D7-8944E795A2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DB3CCE6-9FBD-4B19-9B69-9C662EABFA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46C30D38-A32D-4B2F-BCD3-D772A1FBFC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CEDA6E-4D30-462D-B972-E69F3A010DAD}" type="slidenum">
              <a:rPr lang="en-US" altLang="tr-TR" sz="1300"/>
              <a:pPr>
                <a:spcBef>
                  <a:spcPct val="0"/>
                </a:spcBef>
              </a:pPr>
              <a:t>13</a:t>
            </a:fld>
            <a:endParaRPr lang="en-US" altLang="tr-TR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636AF49-F927-4757-AA9F-87723CD2DE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99B23C44-0658-40DB-A07D-A86B0789B1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60888"/>
            <a:ext cx="536257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649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F88247-8AE7-48C2-AE8D-61EFF2F1D4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9BF9DB-6FB0-48BD-ACDF-2FFE213C66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1F118E-93E8-4794-ADE3-B2A3EA043D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71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FDC0AF-9119-40CA-930A-A1900EAFF0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91F489-459C-4618-9A88-8A00889A9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5D3F71-FBFF-48F4-93C1-FA13BA363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19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628F906-D64D-4114-9D09-E229F64B10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035DC9-898D-4F56-BCEC-F9310200B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892A4A-35E0-45AD-845F-6CA8C7C1D6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1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0449EB-31F8-4812-8D1F-8F67F1925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5453A9-DA4B-4B31-8F42-E9E00F7038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6C9FDC-5F8F-4D7A-8761-9554EB74CE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C1A4A91-1608-4BA3-98CF-6F7FE8D80B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3A5CD1-CF2B-4939-972A-D0EE11D12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0CD0BD2-73B8-41D0-A116-1FC667C90A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78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84437" y="589597"/>
            <a:ext cx="4175125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82CB-6B8F-4D6A-A540-B3C21A33D2AE}" type="datetime1">
              <a:rPr lang="en-US" smtClean="0"/>
              <a:t>21-Apr-21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4203592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5AC3-B7CB-494A-A55E-3FE967E4EBA0}" type="datetime1">
              <a:rPr lang="en-US" smtClean="0"/>
              <a:t>21-Apr-21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394125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D15F8-3A60-4805-8F0C-C628542134BC}" type="datetime1">
              <a:rPr lang="en-US" smtClean="0"/>
              <a:t>21-Apr-21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2438168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80299-8654-4974-A42E-FBD54F4FBC9E}" type="datetime1">
              <a:rPr lang="en-US" smtClean="0"/>
              <a:t>21-Apr-21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859739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46300" y="673100"/>
            <a:ext cx="48514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0400" y="4965700"/>
            <a:ext cx="7823200" cy="990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EB58D-675E-4FA4-8914-98D3D88BE9BD}" type="datetime1">
              <a:rPr lang="en-US" smtClean="0"/>
              <a:t>21-Apr-21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98989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3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4631846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5F28F7-7429-4C84-93BD-FC4D82BA05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CFDBEF-772F-45C2-ACC3-3B2482DEF5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3642F4-5B8B-46EE-BE46-FF6C833604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00415" y="6462281"/>
            <a:ext cx="219709" cy="177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A7CACAB-58D9-412F-8C3D-6D2442772D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776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EF246C-C94D-45DA-BED5-A87619A01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53849A-6ADC-4E2F-B7F1-A577D743D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14C0F2-4A5B-4916-81CD-920682B079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6136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0A551C-F983-4019-A463-2FFB0532D2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DA3B98-DA45-4320-96BB-1F329213E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C150FB-4DAB-4469-8BAF-D41562D61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0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046D3E-35E1-4FAF-8CFA-72511D458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39CD02-F6ED-4219-8F80-26B9C2BADE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4F83B-D42D-4ED5-A8B5-6B11765050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4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116F189-94E1-4F24-87B3-6566D36EB1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FA1DCE8-98B0-4BB2-9E6E-38A4FC61D0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EC74299-2B55-41FF-BA8B-076EC8D8D6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2528E76-A2DE-4691-A072-DF21BB734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0677AB5-EA10-405C-BD94-51823EEBFB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308E6D-7FDD-4764-9AC8-2E6DC2B41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8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09F440-35AE-4E39-9244-CD687F0D82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FF1F4A-1549-4948-AE0F-107BF5F9F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13ED67-1638-4A0F-A7EA-47036C3575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8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078996-905E-43D9-B6DB-742E6AE69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4547B8-6A18-43D1-A0C7-3D75004B59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90588-6CA5-46D1-9660-FE6164428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0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3DB65D-6DFD-47EB-9DCF-5C8ADF9AE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E7C12C-E231-4328-9480-F690F2175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10ED96-E4CC-418D-80F3-F58A0A800A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7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1ED0BCE-5F7A-4744-8909-BF3075647F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Asıl başlık stili için tıklatın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EA514E3-760A-48C9-9212-224FDCBC6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Asıl metin stillerini düzenlemek için tıklatın</a:t>
            </a:r>
          </a:p>
          <a:p>
            <a:pPr lvl="1"/>
            <a:r>
              <a:rPr lang="en-US" altLang="en-US"/>
              <a:t>İkinci düzey</a:t>
            </a:r>
          </a:p>
          <a:p>
            <a:pPr lvl="2"/>
            <a:r>
              <a:rPr lang="en-US" altLang="en-US"/>
              <a:t>Üçüncü düzey</a:t>
            </a:r>
          </a:p>
          <a:p>
            <a:pPr lvl="3"/>
            <a:r>
              <a:rPr lang="en-US" altLang="en-US"/>
              <a:t>Dördüncü düzey</a:t>
            </a:r>
          </a:p>
          <a:p>
            <a:pPr lvl="4"/>
            <a:r>
              <a:rPr lang="en-US" altLang="en-US"/>
              <a:t>Beşinci düzey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CA76538A-B0F7-4A29-95F7-1544B22DDE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B5231930-6445-49E7-A077-BD446674BB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FD6A1B-B18A-48B1-B4A3-2338E72E5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48BEC-55BF-4650-BE86-22105D11F6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4868" y="589597"/>
            <a:ext cx="7434262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45920"/>
            <a:ext cx="8072119" cy="29038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BD674-A2E4-4A2C-88EA-6A6CDF7EEFE6}" type="datetime1">
              <a:rPr lang="en-US" smtClean="0"/>
              <a:t>21-Apr-21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1905A-4A55-4E00-8000-170226D035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21442-B853-4DB1-B291-70C35B243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3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6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3B3B77-798B-459B-AF29-76010E11145A}"/>
              </a:ext>
            </a:extLst>
          </p:cNvPr>
          <p:cNvSpPr/>
          <p:nvPr/>
        </p:nvSpPr>
        <p:spPr>
          <a:xfrm>
            <a:off x="0" y="249897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1" i="0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Lecture 6</a:t>
            </a:r>
            <a:endParaRPr kumimoji="0" lang="en-AU" sz="3200" b="1" i="1" u="none" strike="noStrike" kern="1200" cap="none" spc="-170" normalizeH="0" baseline="0" noProof="0" dirty="0">
              <a:ln>
                <a:noFill/>
              </a:ln>
              <a:solidFill>
                <a:srgbClr val="374D8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sz="3200" b="1" spc="-220" dirty="0">
                <a:solidFill>
                  <a:srgbClr val="374D81"/>
                </a:solidFill>
                <a:latin typeface="Arial"/>
                <a:cs typeface="Arial"/>
              </a:rPr>
              <a:t>Two Dimensional Geometric Transformations</a:t>
            </a:r>
            <a:endParaRPr lang="en-AU" sz="3200" b="1" spc="-220" dirty="0">
              <a:solidFill>
                <a:srgbClr val="374D81"/>
              </a:solidFill>
              <a:latin typeface="Arial"/>
              <a:cs typeface="Arial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FBAD1BD5-E1E8-49DC-A6FD-D44108A59372}"/>
              </a:ext>
            </a:extLst>
          </p:cNvPr>
          <p:cNvSpPr txBox="1">
            <a:spLocks/>
          </p:cNvSpPr>
          <p:nvPr/>
        </p:nvSpPr>
        <p:spPr>
          <a:xfrm>
            <a:off x="304800" y="242668"/>
            <a:ext cx="8458200" cy="6474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3200" b="1" i="0">
                <a:solidFill>
                  <a:srgbClr val="374D8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508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-17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/>
                <a:ea typeface="+mj-ea"/>
                <a:cs typeface="Arial"/>
              </a:rPr>
              <a:t>IT-331</a:t>
            </a:r>
            <a:r>
              <a:rPr kumimoji="0" lang="en-AU" sz="2400" b="1" i="1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			                             </a:t>
            </a:r>
            <a:r>
              <a:rPr kumimoji="0" lang="en-AU" sz="2400" b="1" i="0" u="none" strike="noStrike" kern="1200" cap="none" spc="-170" normalizeH="0" baseline="0" noProof="0" dirty="0">
                <a:ln>
                  <a:noFill/>
                </a:ln>
                <a:solidFill>
                  <a:srgbClr val="374D8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( Computer Graphics 1)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5105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800" b="1" i="0" u="none" strike="noStrike" kern="1200" cap="none" spc="-35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Dr. Mohammed El-Said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Assistant Professor, Computer Science Dept.,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Faculty of Computers &amp; Artificial Intelligence,</a:t>
            </a:r>
          </a:p>
          <a:p>
            <a:pPr marL="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-35" normalizeH="0" baseline="0" noProof="0" dirty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Helwan University - Cairo, Egypt.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 marR="0" lvl="0" indent="0" algn="l" defTabSz="914400" rtl="0" eaLnBrk="1" fontAlgn="auto" latinLnBrk="0" hangingPunct="1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lang="en-US" sz="1200" b="0" i="0" u="none" strike="noStrike" kern="1200" cap="none" spc="-5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25400" marR="0" lvl="0" indent="0" algn="l" defTabSz="914400" rtl="0" eaLnBrk="1" fontAlgn="auto" latinLnBrk="0" hangingPunct="1">
                <a:lnSpc>
                  <a:spcPts val="1325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-5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78BF1AC-3517-498C-A5A6-FDC046712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2D Rotation about the origin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EDAAAD7B-4AD7-4FBA-875E-0D7715B4A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5" y="25003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300959FA-F501-4B4F-A0AF-B333E417C6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28956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5">
            <a:extLst>
              <a:ext uri="{FF2B5EF4-FFF2-40B4-BE49-F238E27FC236}">
                <a16:creationId xmlns:a16="http://schemas.microsoft.com/office/drawing/2014/main" id="{93F68C83-166E-4CC6-AF2C-F657604BC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715000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639739FD-F790-4C51-A028-106CFABD6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56260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15" name="Oval 7">
            <a:extLst>
              <a:ext uri="{FF2B5EF4-FFF2-40B4-BE49-F238E27FC236}">
                <a16:creationId xmlns:a16="http://schemas.microsoft.com/office/drawing/2014/main" id="{72CC8F2E-71BB-43AD-ADBC-557F984F1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7416" name="Oval 8">
            <a:extLst>
              <a:ext uri="{FF2B5EF4-FFF2-40B4-BE49-F238E27FC236}">
                <a16:creationId xmlns:a16="http://schemas.microsoft.com/office/drawing/2014/main" id="{ED894470-910D-4412-98B4-9A885823A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7417" name="Line 9">
            <a:extLst>
              <a:ext uri="{FF2B5EF4-FFF2-40B4-BE49-F238E27FC236}">
                <a16:creationId xmlns:a16="http://schemas.microsoft.com/office/drawing/2014/main" id="{E928F712-1F58-4B4B-8A47-EC51D72720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505200"/>
            <a:ext cx="17526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0">
            <a:extLst>
              <a:ext uri="{FF2B5EF4-FFF2-40B4-BE49-F238E27FC236}">
                <a16:creationId xmlns:a16="http://schemas.microsoft.com/office/drawing/2014/main" id="{3541B0B1-64F9-4FC1-B07C-CE1D229BFF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419600"/>
            <a:ext cx="25908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DF60D47F-7021-44A5-88B7-C75ADF463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2529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7420" name="Text Box 12">
            <a:extLst>
              <a:ext uri="{FF2B5EF4-FFF2-40B4-BE49-F238E27FC236}">
                <a16:creationId xmlns:a16="http://schemas.microsoft.com/office/drawing/2014/main" id="{548C73B1-3E49-4126-B4FD-4F1771748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51673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7421" name="Text Box 13">
            <a:extLst>
              <a:ext uri="{FF2B5EF4-FFF2-40B4-BE49-F238E27FC236}">
                <a16:creationId xmlns:a16="http://schemas.microsoft.com/office/drawing/2014/main" id="{45E69E3F-364F-482F-A280-10D46AFCF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262313"/>
            <a:ext cx="881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P’(x’,y’</a:t>
            </a:r>
            <a:r>
              <a:rPr lang="en-GB" altLang="tr-TR" sz="1600" i="1">
                <a:solidFill>
                  <a:schemeClr val="bg1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7422" name="Text Box 14">
            <a:extLst>
              <a:ext uri="{FF2B5EF4-FFF2-40B4-BE49-F238E27FC236}">
                <a16:creationId xmlns:a16="http://schemas.microsoft.com/office/drawing/2014/main" id="{98DD1530-FFC9-4B40-997C-779D3E5DB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14800"/>
            <a:ext cx="676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P(x,y)</a:t>
            </a:r>
          </a:p>
        </p:txBody>
      </p:sp>
      <p:sp>
        <p:nvSpPr>
          <p:cNvPr id="17423" name="Line 15">
            <a:extLst>
              <a:ext uri="{FF2B5EF4-FFF2-40B4-BE49-F238E27FC236}">
                <a16:creationId xmlns:a16="http://schemas.microsoft.com/office/drawing/2014/main" id="{44DC13E3-12AD-4A2A-84B7-CDCEF77DCE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419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>
            <a:extLst>
              <a:ext uri="{FF2B5EF4-FFF2-40B4-BE49-F238E27FC236}">
                <a16:creationId xmlns:a16="http://schemas.microsoft.com/office/drawing/2014/main" id="{FBEA75CA-12B7-44DB-AD3C-6A9508DF7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Text Box 17">
            <a:extLst>
              <a:ext uri="{FF2B5EF4-FFF2-40B4-BE49-F238E27FC236}">
                <a16:creationId xmlns:a16="http://schemas.microsoft.com/office/drawing/2014/main" id="{68CE7643-451C-48FA-A7C5-FF4E4564E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911725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</a:p>
        </p:txBody>
      </p:sp>
      <p:sp>
        <p:nvSpPr>
          <p:cNvPr id="17426" name="Text Box 18">
            <a:extLst>
              <a:ext uri="{FF2B5EF4-FFF2-40B4-BE49-F238E27FC236}">
                <a16:creationId xmlns:a16="http://schemas.microsoft.com/office/drawing/2014/main" id="{399100F5-6C5E-4480-AD22-39157C02C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2578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  <a:sym typeface="Symbol" panose="05050102010706020507" pitchFamily="18" charset="2"/>
              </a:rPr>
              <a:t></a:t>
            </a:r>
            <a:endParaRPr lang="en-GB" altLang="tr-TR" sz="24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7" name="Text Box 19">
            <a:extLst>
              <a:ext uri="{FF2B5EF4-FFF2-40B4-BE49-F238E27FC236}">
                <a16:creationId xmlns:a16="http://schemas.microsoft.com/office/drawing/2014/main" id="{A7BC93FF-C7A7-4E6A-81B3-8C70FC3FA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49387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graphicFrame>
        <p:nvGraphicFramePr>
          <p:cNvPr id="17428" name="Object 20">
            <a:extLst>
              <a:ext uri="{FF2B5EF4-FFF2-40B4-BE49-F238E27FC236}">
                <a16:creationId xmlns:a16="http://schemas.microsoft.com/office/drawing/2014/main" id="{3536D8BA-2EB1-4401-8523-201876967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4267200"/>
          <a:ext cx="13398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17428" name="Object 20">
                        <a:extLst>
                          <a:ext uri="{FF2B5EF4-FFF2-40B4-BE49-F238E27FC236}">
                            <a16:creationId xmlns:a16="http://schemas.microsoft.com/office/drawing/2014/main" id="{3536D8BA-2EB1-4401-8523-201876967C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267200"/>
                        <a:ext cx="1339850" cy="8286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29" name="Text Box 21">
            <a:extLst>
              <a:ext uri="{FF2B5EF4-FFF2-40B4-BE49-F238E27FC236}">
                <a16:creationId xmlns:a16="http://schemas.microsoft.com/office/drawing/2014/main" id="{A634731E-68F2-4DB8-9DD4-AD2D71A74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57769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30" name="Line 22">
            <a:extLst>
              <a:ext uri="{FF2B5EF4-FFF2-40B4-BE49-F238E27FC236}">
                <a16:creationId xmlns:a16="http://schemas.microsoft.com/office/drawing/2014/main" id="{3CA92DA3-B1EB-41F7-9084-4429ACBEB0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594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>
            <a:extLst>
              <a:ext uri="{FF2B5EF4-FFF2-40B4-BE49-F238E27FC236}">
                <a16:creationId xmlns:a16="http://schemas.microsoft.com/office/drawing/2014/main" id="{9BDDBF4C-6708-4369-AB17-E36DDD276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943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7432" name="Object 24">
            <a:extLst>
              <a:ext uri="{FF2B5EF4-FFF2-40B4-BE49-F238E27FC236}">
                <a16:creationId xmlns:a16="http://schemas.microsoft.com/office/drawing/2014/main" id="{4562BAB0-1A50-44A1-BD84-F3F2A34E5B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1905000"/>
          <a:ext cx="586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806700" imgH="431800" progId="Equation.3">
                  <p:embed/>
                </p:oleObj>
              </mc:Choice>
              <mc:Fallback>
                <p:oleObj name="Equation" r:id="rId5" imgW="2806700" imgH="431800" progId="Equation.3">
                  <p:embed/>
                  <p:pic>
                    <p:nvPicPr>
                      <p:cNvPr id="17432" name="Object 24">
                        <a:extLst>
                          <a:ext uri="{FF2B5EF4-FFF2-40B4-BE49-F238E27FC236}">
                            <a16:creationId xmlns:a16="http://schemas.microsoft.com/office/drawing/2014/main" id="{4562BAB0-1A50-44A1-BD84-F3F2A34E5B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05000"/>
                        <a:ext cx="5867400" cy="901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52C8CA0-9473-473C-9327-A5727D832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2D Rotation about the origin</a:t>
            </a:r>
          </a:p>
        </p:txBody>
      </p:sp>
      <p:graphicFrame>
        <p:nvGraphicFramePr>
          <p:cNvPr id="19459" name="Object 3">
            <a:extLst>
              <a:ext uri="{FF2B5EF4-FFF2-40B4-BE49-F238E27FC236}">
                <a16:creationId xmlns:a16="http://schemas.microsoft.com/office/drawing/2014/main" id="{AFBFAB8C-2571-4866-AA80-2EBB2CBFAB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3657600"/>
          <a:ext cx="13398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19459" name="Object 3">
                        <a:extLst>
                          <a:ext uri="{FF2B5EF4-FFF2-40B4-BE49-F238E27FC236}">
                            <a16:creationId xmlns:a16="http://schemas.microsoft.com/office/drawing/2014/main" id="{AFBFAB8C-2571-4866-AA80-2EBB2CBFAB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657600"/>
                        <a:ext cx="1339850" cy="8286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0179FC0C-9EC4-497B-A3EB-62112F2847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905000"/>
          <a:ext cx="586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5" imgW="2806700" imgH="431800" progId="Equation.3">
                  <p:embed/>
                </p:oleObj>
              </mc:Choice>
              <mc:Fallback>
                <p:oleObj name="Denklem" r:id="rId5" imgW="2806700" imgH="431800" progId="Equation.3">
                  <p:embed/>
                  <p:pic>
                    <p:nvPicPr>
                      <p:cNvPr id="19460" name="Object 4">
                        <a:extLst>
                          <a:ext uri="{FF2B5EF4-FFF2-40B4-BE49-F238E27FC236}">
                            <a16:creationId xmlns:a16="http://schemas.microsoft.com/office/drawing/2014/main" id="{0179FC0C-9EC4-497B-A3EB-62112F2847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05000"/>
                        <a:ext cx="5867400" cy="901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5">
            <a:extLst>
              <a:ext uri="{FF2B5EF4-FFF2-40B4-BE49-F238E27FC236}">
                <a16:creationId xmlns:a16="http://schemas.microsoft.com/office/drawing/2014/main" id="{74D51665-2D01-4061-B37F-B2A89DC29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24188"/>
            <a:ext cx="1866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800">
                <a:latin typeface="Times New Roman" panose="02020603050405020304" pitchFamily="18" charset="0"/>
              </a:rPr>
              <a:t>Substituting for r :</a:t>
            </a:r>
          </a:p>
        </p:txBody>
      </p:sp>
      <p:sp>
        <p:nvSpPr>
          <p:cNvPr id="19462" name="Text Box 6">
            <a:extLst>
              <a:ext uri="{FF2B5EF4-FFF2-40B4-BE49-F238E27FC236}">
                <a16:creationId xmlns:a16="http://schemas.microsoft.com/office/drawing/2014/main" id="{FD08AD46-299B-457A-B9C1-E761F47BA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48188"/>
            <a:ext cx="108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800">
                <a:latin typeface="Times New Roman" panose="02020603050405020304" pitchFamily="18" charset="0"/>
              </a:rPr>
              <a:t>Gives us</a:t>
            </a:r>
            <a:r>
              <a:rPr lang="en-GB" altLang="tr-TR" sz="1600">
                <a:latin typeface="Times New Roman" panose="02020603050405020304" pitchFamily="18" charset="0"/>
              </a:rPr>
              <a:t> :</a:t>
            </a:r>
          </a:p>
        </p:txBody>
      </p:sp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8D7416AD-0F40-419F-9B3B-8231013BD1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105400"/>
          <a:ext cx="250983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07532" imgH="431613" progId="Equation.3">
                  <p:embed/>
                </p:oleObj>
              </mc:Choice>
              <mc:Fallback>
                <p:oleObj name="Equation" r:id="rId7" imgW="1307532" imgH="431613" progId="Equation.3">
                  <p:embed/>
                  <p:pic>
                    <p:nvPicPr>
                      <p:cNvPr id="19463" name="Object 7">
                        <a:extLst>
                          <a:ext uri="{FF2B5EF4-FFF2-40B4-BE49-F238E27FC236}">
                            <a16:creationId xmlns:a16="http://schemas.microsoft.com/office/drawing/2014/main" id="{8D7416AD-0F40-419F-9B3B-8231013BD1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05400"/>
                        <a:ext cx="2509838" cy="8286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Rectangle 9">
            <a:extLst>
              <a:ext uri="{FF2B5EF4-FFF2-40B4-BE49-F238E27FC236}">
                <a16:creationId xmlns:a16="http://schemas.microsoft.com/office/drawing/2014/main" id="{5B99767D-788A-4FD0-A4A6-B30863EB1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CF56E84-3AD8-43A3-815D-6AE8EA018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2D Rotation about the origin</a:t>
            </a:r>
          </a:p>
        </p:txBody>
      </p:sp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49A704C6-9D95-46FB-AFF2-6338FB1D4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057400"/>
          <a:ext cx="250983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532" imgH="431613" progId="Equation.3">
                  <p:embed/>
                </p:oleObj>
              </mc:Choice>
              <mc:Fallback>
                <p:oleObj name="Equation" r:id="rId3" imgW="1307532" imgH="431613" progId="Equation.3">
                  <p:embed/>
                  <p:pic>
                    <p:nvPicPr>
                      <p:cNvPr id="21507" name="Object 3">
                        <a:extLst>
                          <a:ext uri="{FF2B5EF4-FFF2-40B4-BE49-F238E27FC236}">
                            <a16:creationId xmlns:a16="http://schemas.microsoft.com/office/drawing/2014/main" id="{49A704C6-9D95-46FB-AFF2-6338FB1D4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57400"/>
                        <a:ext cx="2509838" cy="8286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 Box 4">
            <a:extLst>
              <a:ext uri="{FF2B5EF4-FFF2-40B4-BE49-F238E27FC236}">
                <a16:creationId xmlns:a16="http://schemas.microsoft.com/office/drawing/2014/main" id="{E5A9B2C9-976B-4EAA-8CE2-867129A09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051175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</a:rPr>
              <a:t>Rewriting</a:t>
            </a:r>
            <a:r>
              <a:rPr lang="en-GB" altLang="tr-TR" sz="2000">
                <a:latin typeface="Times New Roman" panose="02020603050405020304" pitchFamily="18" charset="0"/>
              </a:rPr>
              <a:t> in matrix form gives us :</a:t>
            </a:r>
          </a:p>
        </p:txBody>
      </p:sp>
      <p:graphicFrame>
        <p:nvGraphicFramePr>
          <p:cNvPr id="21509" name="Object 5">
            <a:extLst>
              <a:ext uri="{FF2B5EF4-FFF2-40B4-BE49-F238E27FC236}">
                <a16:creationId xmlns:a16="http://schemas.microsoft.com/office/drawing/2014/main" id="{518D905D-E64C-4BE0-AE1A-00B6244CE9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657600"/>
          <a:ext cx="38862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76400" imgH="457200" progId="Equation.3">
                  <p:embed/>
                </p:oleObj>
              </mc:Choice>
              <mc:Fallback>
                <p:oleObj name="Equation" r:id="rId5" imgW="1676400" imgH="457200" progId="Equation.3">
                  <p:embed/>
                  <p:pic>
                    <p:nvPicPr>
                      <p:cNvPr id="21509" name="Object 5">
                        <a:extLst>
                          <a:ext uri="{FF2B5EF4-FFF2-40B4-BE49-F238E27FC236}">
                            <a16:creationId xmlns:a16="http://schemas.microsoft.com/office/drawing/2014/main" id="{518D905D-E64C-4BE0-AE1A-00B6244CE9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57600"/>
                        <a:ext cx="3886200" cy="10604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>
            <a:extLst>
              <a:ext uri="{FF2B5EF4-FFF2-40B4-BE49-F238E27FC236}">
                <a16:creationId xmlns:a16="http://schemas.microsoft.com/office/drawing/2014/main" id="{28AC5DF3-CDF0-448B-BF38-2CDF9451AB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5029200"/>
          <a:ext cx="71247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73400" imgH="457200" progId="Equation.3">
                  <p:embed/>
                </p:oleObj>
              </mc:Choice>
              <mc:Fallback>
                <p:oleObj name="Equation" r:id="rId7" imgW="3073400" imgH="457200" progId="Equation.3">
                  <p:embed/>
                  <p:pic>
                    <p:nvPicPr>
                      <p:cNvPr id="21510" name="Object 6">
                        <a:extLst>
                          <a:ext uri="{FF2B5EF4-FFF2-40B4-BE49-F238E27FC236}">
                            <a16:creationId xmlns:a16="http://schemas.microsoft.com/office/drawing/2014/main" id="{28AC5DF3-CDF0-448B-BF38-2CDF9451AB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029200"/>
                        <a:ext cx="7124700" cy="10604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7CE00AD-9811-4E9C-9FA1-3250DCC27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Transformations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29F5D11-8B99-41F2-956E-48FD4FFCC2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27163"/>
            <a:ext cx="7772400" cy="4300537"/>
          </a:xfrm>
        </p:spPr>
        <p:txBody>
          <a:bodyPr/>
          <a:lstStyle/>
          <a:p>
            <a:pPr eaLnBrk="1" hangingPunct="1"/>
            <a:r>
              <a:rPr lang="en-GB" altLang="tr-TR" sz="2400" dirty="0"/>
              <a:t>Translation</a:t>
            </a:r>
          </a:p>
          <a:p>
            <a:pPr lvl="1" eaLnBrk="1" hangingPunct="1"/>
            <a:r>
              <a:rPr lang="en-GB" altLang="tr-TR" sz="2000" i="1" dirty="0"/>
              <a:t>P</a:t>
            </a:r>
            <a:r>
              <a:rPr lang="en-GB" altLang="tr-TR" sz="2000" i="1" dirty="0">
                <a:sym typeface="Symbol" panose="05050102010706020507" pitchFamily="18" charset="2"/>
              </a:rPr>
              <a:t></a:t>
            </a:r>
            <a:r>
              <a:rPr lang="en-GB" altLang="tr-TR" sz="2000" i="1" dirty="0"/>
              <a:t>=T + P</a:t>
            </a:r>
          </a:p>
          <a:p>
            <a:pPr eaLnBrk="1" hangingPunct="1"/>
            <a:r>
              <a:rPr lang="en-GB" altLang="tr-TR" sz="2400" dirty="0"/>
              <a:t>Scale</a:t>
            </a:r>
          </a:p>
          <a:p>
            <a:pPr lvl="1" eaLnBrk="1" hangingPunct="1"/>
            <a:r>
              <a:rPr lang="en-GB" altLang="tr-TR" sz="2000" i="1" dirty="0"/>
              <a:t>P</a:t>
            </a:r>
            <a:r>
              <a:rPr lang="en-GB" altLang="tr-TR" sz="2000" i="1" dirty="0">
                <a:sym typeface="Symbol" panose="05050102010706020507" pitchFamily="18" charset="2"/>
              </a:rPr>
              <a:t></a:t>
            </a:r>
            <a:r>
              <a:rPr lang="en-GB" altLang="tr-TR" sz="2000" i="1" dirty="0"/>
              <a:t>=S</a:t>
            </a:r>
            <a:r>
              <a:rPr lang="en-GB" altLang="tr-TR" sz="2000" i="1" dirty="0">
                <a:sym typeface="Symbol" panose="05050102010706020507" pitchFamily="18" charset="2"/>
              </a:rPr>
              <a:t>  </a:t>
            </a:r>
            <a:r>
              <a:rPr lang="en-GB" altLang="tr-TR" sz="2000" i="1" dirty="0"/>
              <a:t>P</a:t>
            </a:r>
          </a:p>
          <a:p>
            <a:pPr eaLnBrk="1" hangingPunct="1"/>
            <a:r>
              <a:rPr lang="en-GB" altLang="tr-TR" sz="2400" dirty="0"/>
              <a:t>Rotation</a:t>
            </a:r>
          </a:p>
          <a:p>
            <a:pPr lvl="1" eaLnBrk="1" hangingPunct="1"/>
            <a:r>
              <a:rPr lang="en-GB" altLang="tr-TR" sz="2000" i="1" dirty="0"/>
              <a:t>P</a:t>
            </a:r>
            <a:r>
              <a:rPr lang="en-GB" altLang="tr-TR" sz="2000" i="1" dirty="0">
                <a:sym typeface="Symbol" panose="05050102010706020507" pitchFamily="18" charset="2"/>
              </a:rPr>
              <a:t></a:t>
            </a:r>
            <a:r>
              <a:rPr lang="en-GB" altLang="tr-TR" sz="2000" i="1" dirty="0"/>
              <a:t>=R </a:t>
            </a:r>
            <a:r>
              <a:rPr lang="en-GB" altLang="tr-TR" sz="2000" i="1" dirty="0">
                <a:sym typeface="Symbol" panose="05050102010706020507" pitchFamily="18" charset="2"/>
              </a:rPr>
              <a:t></a:t>
            </a:r>
            <a:r>
              <a:rPr lang="en-GB" altLang="tr-TR" sz="2000" i="1" dirty="0"/>
              <a:t> P</a:t>
            </a:r>
          </a:p>
          <a:p>
            <a:pPr eaLnBrk="1" hangingPunct="1"/>
            <a:r>
              <a:rPr lang="en-GB" altLang="tr-TR" sz="2000" dirty="0"/>
              <a:t>We would like all transformations to be multiplications so we can concatenate them </a:t>
            </a:r>
            <a:r>
              <a:rPr lang="en-GB" altLang="tr-TR" sz="2000" dirty="0">
                <a:sym typeface="Symbol" panose="05050102010706020507" pitchFamily="18" charset="2"/>
              </a:rPr>
              <a:t> </a:t>
            </a:r>
            <a:r>
              <a:rPr lang="en-GB" altLang="tr-TR" sz="2000" dirty="0"/>
              <a:t>express points in homogenous coordinates</a:t>
            </a:r>
            <a:r>
              <a:rPr lang="en-GB" alt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6297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4FF1A01-4347-402E-BA24-2451D0ECA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dirty="0"/>
              <a:t>Transformations</a:t>
            </a:r>
            <a:endParaRPr lang="en-GB" altLang="nl-NL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ED02B68-9060-406F-AA02-ADEBFEAEC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nl-NL" dirty="0"/>
              <a:t>Messy!</a:t>
            </a:r>
          </a:p>
          <a:p>
            <a:pPr eaLnBrk="1" hangingPunct="1"/>
            <a:r>
              <a:rPr lang="en-GB" altLang="nl-NL" dirty="0"/>
              <a:t>Transformations with respect to points: even more messy!</a:t>
            </a:r>
          </a:p>
          <a:p>
            <a:pPr eaLnBrk="1" hangingPunct="1"/>
            <a:r>
              <a:rPr lang="en-GB" altLang="nl-NL" dirty="0"/>
              <a:t>How to combine transformations?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1CD5D5F-8E07-45D0-8316-B6EDE1F77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Rotation around a point </a:t>
            </a:r>
            <a:r>
              <a:rPr lang="en-US" altLang="nl-NL" b="1"/>
              <a:t>Q</a:t>
            </a:r>
            <a:r>
              <a:rPr lang="en-US" altLang="nl-NL"/>
              <a:t> </a:t>
            </a:r>
            <a:endParaRPr lang="en-GB" altLang="nl-NL"/>
          </a:p>
        </p:txBody>
      </p:sp>
      <p:grpSp>
        <p:nvGrpSpPr>
          <p:cNvPr id="9219" name="Group 3">
            <a:extLst>
              <a:ext uri="{FF2B5EF4-FFF2-40B4-BE49-F238E27FC236}">
                <a16:creationId xmlns:a16="http://schemas.microsoft.com/office/drawing/2014/main" id="{24E3512F-D941-4F39-A722-0F677863D711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209800"/>
            <a:ext cx="2284413" cy="2209800"/>
            <a:chOff x="3695" y="2352"/>
            <a:chExt cx="1056" cy="960"/>
          </a:xfrm>
        </p:grpSpPr>
        <p:sp>
          <p:nvSpPr>
            <p:cNvPr id="9243" name="Line 4">
              <a:extLst>
                <a:ext uri="{FF2B5EF4-FFF2-40B4-BE49-F238E27FC236}">
                  <a16:creationId xmlns:a16="http://schemas.microsoft.com/office/drawing/2014/main" id="{EF3E2207-0183-42C5-B98D-BCCEFBD2AD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44" name="Line 5">
              <a:extLst>
                <a:ext uri="{FF2B5EF4-FFF2-40B4-BE49-F238E27FC236}">
                  <a16:creationId xmlns:a16="http://schemas.microsoft.com/office/drawing/2014/main" id="{1B849CA2-13C2-4311-B70D-66BD9E5DDC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5" y="235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9220" name="Text Box 6">
            <a:extLst>
              <a:ext uri="{FF2B5EF4-FFF2-40B4-BE49-F238E27FC236}">
                <a16:creationId xmlns:a16="http://schemas.microsoft.com/office/drawing/2014/main" id="{DDCA35E3-A5CD-4DB7-9E0B-ECD540C94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9221" name="Text Box 7">
            <a:extLst>
              <a:ext uri="{FF2B5EF4-FFF2-40B4-BE49-F238E27FC236}">
                <a16:creationId xmlns:a16="http://schemas.microsoft.com/office/drawing/2014/main" id="{55062013-2537-4CA2-85F0-92533304C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81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y</a:t>
            </a:r>
          </a:p>
        </p:txBody>
      </p:sp>
      <p:sp>
        <p:nvSpPr>
          <p:cNvPr id="9222" name="Oval 8">
            <a:extLst>
              <a:ext uri="{FF2B5EF4-FFF2-40B4-BE49-F238E27FC236}">
                <a16:creationId xmlns:a16="http://schemas.microsoft.com/office/drawing/2014/main" id="{082A4C3B-98F5-4014-9241-0EFC2B036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0638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9223" name="Text Box 9">
            <a:extLst>
              <a:ext uri="{FF2B5EF4-FFF2-40B4-BE49-F238E27FC236}">
                <a16:creationId xmlns:a16="http://schemas.microsoft.com/office/drawing/2014/main" id="{29499A06-6A7B-48EB-8B87-9735897FC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987675"/>
            <a:ext cx="44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 P</a:t>
            </a:r>
          </a:p>
        </p:txBody>
      </p:sp>
      <p:sp>
        <p:nvSpPr>
          <p:cNvPr id="9224" name="Line 10">
            <a:extLst>
              <a:ext uri="{FF2B5EF4-FFF2-40B4-BE49-F238E27FC236}">
                <a16:creationId xmlns:a16="http://schemas.microsoft.com/office/drawing/2014/main" id="{59DFAD91-E78B-4709-B0DB-D8E2627D65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3011488"/>
            <a:ext cx="795338" cy="890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9226" name="Group 13">
            <a:extLst>
              <a:ext uri="{FF2B5EF4-FFF2-40B4-BE49-F238E27FC236}">
                <a16:creationId xmlns:a16="http://schemas.microsoft.com/office/drawing/2014/main" id="{FC0CF2C0-4CF5-4CD2-BC9D-D0890CE6ACC2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209800"/>
            <a:ext cx="2284413" cy="2209800"/>
            <a:chOff x="3695" y="2352"/>
            <a:chExt cx="1056" cy="960"/>
          </a:xfrm>
        </p:grpSpPr>
        <p:sp>
          <p:nvSpPr>
            <p:cNvPr id="9241" name="Line 14">
              <a:extLst>
                <a:ext uri="{FF2B5EF4-FFF2-40B4-BE49-F238E27FC236}">
                  <a16:creationId xmlns:a16="http://schemas.microsoft.com/office/drawing/2014/main" id="{1EDA424C-021C-49DA-8FEA-33432E4FB2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9242" name="Line 15">
              <a:extLst>
                <a:ext uri="{FF2B5EF4-FFF2-40B4-BE49-F238E27FC236}">
                  <a16:creationId xmlns:a16="http://schemas.microsoft.com/office/drawing/2014/main" id="{5BA840A5-6DFB-4518-BAEE-C64AE1B50B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5" y="235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9227" name="Text Box 16">
            <a:extLst>
              <a:ext uri="{FF2B5EF4-FFF2-40B4-BE49-F238E27FC236}">
                <a16:creationId xmlns:a16="http://schemas.microsoft.com/office/drawing/2014/main" id="{ADB2D208-2B7F-437C-BD94-5927E1791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9228" name="Text Box 17">
            <a:extLst>
              <a:ext uri="{FF2B5EF4-FFF2-40B4-BE49-F238E27FC236}">
                <a16:creationId xmlns:a16="http://schemas.microsoft.com/office/drawing/2014/main" id="{0D7E5D96-060D-4E72-9F1A-9DF30D206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81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y</a:t>
            </a:r>
          </a:p>
        </p:txBody>
      </p:sp>
      <p:sp>
        <p:nvSpPr>
          <p:cNvPr id="9229" name="Oval 18">
            <a:extLst>
              <a:ext uri="{FF2B5EF4-FFF2-40B4-BE49-F238E27FC236}">
                <a16:creationId xmlns:a16="http://schemas.microsoft.com/office/drawing/2014/main" id="{7C14AF03-E841-4A68-B894-76B54FEEA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30638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9230" name="Arc 19">
            <a:extLst>
              <a:ext uri="{FF2B5EF4-FFF2-40B4-BE49-F238E27FC236}">
                <a16:creationId xmlns:a16="http://schemas.microsoft.com/office/drawing/2014/main" id="{EF8EE29A-0DC7-432B-9872-10AC310E974F}"/>
              </a:ext>
            </a:extLst>
          </p:cNvPr>
          <p:cNvSpPr>
            <a:spLocks/>
          </p:cNvSpPr>
          <p:nvPr/>
        </p:nvSpPr>
        <p:spPr bwMode="auto">
          <a:xfrm flipV="1">
            <a:off x="6858000" y="2895600"/>
            <a:ext cx="717550" cy="1082675"/>
          </a:xfrm>
          <a:custGeom>
            <a:avLst/>
            <a:gdLst>
              <a:gd name="T0" fmla="*/ 2147483647 w 13555"/>
              <a:gd name="T1" fmla="*/ 2147483647 h 20451"/>
              <a:gd name="T2" fmla="*/ 2147483647 w 13555"/>
              <a:gd name="T3" fmla="*/ 2147483647 h 20451"/>
              <a:gd name="T4" fmla="*/ 0 w 13555"/>
              <a:gd name="T5" fmla="*/ 0 h 20451"/>
              <a:gd name="T6" fmla="*/ 0 60000 65536"/>
              <a:gd name="T7" fmla="*/ 0 60000 65536"/>
              <a:gd name="T8" fmla="*/ 0 60000 65536"/>
              <a:gd name="T9" fmla="*/ 0 w 13555"/>
              <a:gd name="T10" fmla="*/ 0 h 20451"/>
              <a:gd name="T11" fmla="*/ 13555 w 13555"/>
              <a:gd name="T12" fmla="*/ 20451 h 2045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555" h="20451" fill="none" extrusionOk="0">
                <a:moveTo>
                  <a:pt x="13555" y="16817"/>
                </a:moveTo>
                <a:cubicBezTo>
                  <a:pt x="11583" y="18406"/>
                  <a:pt x="9348" y="19636"/>
                  <a:pt x="6951" y="20451"/>
                </a:cubicBezTo>
              </a:path>
              <a:path w="13555" h="20451" stroke="0" extrusionOk="0">
                <a:moveTo>
                  <a:pt x="13555" y="16817"/>
                </a:moveTo>
                <a:cubicBezTo>
                  <a:pt x="11583" y="18406"/>
                  <a:pt x="9348" y="19636"/>
                  <a:pt x="6951" y="20451"/>
                </a:cubicBezTo>
                <a:lnTo>
                  <a:pt x="0" y="0"/>
                </a:lnTo>
                <a:lnTo>
                  <a:pt x="13555" y="16817"/>
                </a:lnTo>
                <a:close/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31" name="Oval 20">
            <a:extLst>
              <a:ext uri="{FF2B5EF4-FFF2-40B4-BE49-F238E27FC236}">
                <a16:creationId xmlns:a16="http://schemas.microsoft.com/office/drawing/2014/main" id="{01926C4F-6129-46B7-9792-E493697AE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83527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9232" name="Line 21">
            <a:extLst>
              <a:ext uri="{FF2B5EF4-FFF2-40B4-BE49-F238E27FC236}">
                <a16:creationId xmlns:a16="http://schemas.microsoft.com/office/drawing/2014/main" id="{067EF136-25CF-40E3-9E57-5689A2A962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58000" y="2759075"/>
            <a:ext cx="3810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233" name="Text Box 22">
            <a:extLst>
              <a:ext uri="{FF2B5EF4-FFF2-40B4-BE49-F238E27FC236}">
                <a16:creationId xmlns:a16="http://schemas.microsoft.com/office/drawing/2014/main" id="{95C4C08B-F7A5-4A5D-8F7D-64769E6CC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913" y="2438400"/>
            <a:ext cx="471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P’</a:t>
            </a:r>
          </a:p>
        </p:txBody>
      </p:sp>
      <p:sp>
        <p:nvSpPr>
          <p:cNvPr id="9234" name="Text Box 23">
            <a:extLst>
              <a:ext uri="{FF2B5EF4-FFF2-40B4-BE49-F238E27FC236}">
                <a16:creationId xmlns:a16="http://schemas.microsoft.com/office/drawing/2014/main" id="{70AE603B-F71A-4CA6-A4EC-14E905674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911475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nl-NL" sz="2400">
                <a:latin typeface="Symbol" panose="05050102010706020507" pitchFamily="18" charset="2"/>
              </a:rPr>
              <a:t>a</a:t>
            </a:r>
            <a:endParaRPr lang="en-GB" altLang="nl-NL" sz="2400">
              <a:latin typeface="Symbol" panose="05050102010706020507" pitchFamily="18" charset="2"/>
            </a:endParaRPr>
          </a:p>
        </p:txBody>
      </p:sp>
      <p:sp>
        <p:nvSpPr>
          <p:cNvPr id="9235" name="Oval 41">
            <a:extLst>
              <a:ext uri="{FF2B5EF4-FFF2-40B4-BE49-F238E27FC236}">
                <a16:creationId xmlns:a16="http://schemas.microsoft.com/office/drawing/2014/main" id="{00A81E43-36CC-4AB4-8CEA-65708FC29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138" y="3859213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9236" name="Line 42">
            <a:extLst>
              <a:ext uri="{FF2B5EF4-FFF2-40B4-BE49-F238E27FC236}">
                <a16:creationId xmlns:a16="http://schemas.microsoft.com/office/drawing/2014/main" id="{526EA2B3-2EDB-4DEB-B508-EEA56852D4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37" name="Text Box 43">
            <a:extLst>
              <a:ext uri="{FF2B5EF4-FFF2-40B4-BE49-F238E27FC236}">
                <a16:creationId xmlns:a16="http://schemas.microsoft.com/office/drawing/2014/main" id="{0AB5BEF3-538B-4049-B3C1-4424E9322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7338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Q</a:t>
            </a:r>
          </a:p>
        </p:txBody>
      </p:sp>
      <p:sp>
        <p:nvSpPr>
          <p:cNvPr id="9238" name="Text Box 44">
            <a:extLst>
              <a:ext uri="{FF2B5EF4-FFF2-40B4-BE49-F238E27FC236}">
                <a16:creationId xmlns:a16="http://schemas.microsoft.com/office/drawing/2014/main" id="{099821D4-1BF7-4BB2-AA0D-CE1FF2F4C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352800"/>
            <a:ext cx="849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 P</a:t>
            </a:r>
            <a:r>
              <a:rPr lang="en-GB" altLang="nl-NL" sz="2400" b="1">
                <a:sym typeface="Symbol" panose="05050102010706020507" pitchFamily="18" charset="2"/>
              </a:rPr>
              <a:t></a:t>
            </a:r>
            <a:r>
              <a:rPr lang="en-GB" altLang="nl-NL" sz="2400" b="1"/>
              <a:t>Q</a:t>
            </a:r>
          </a:p>
        </p:txBody>
      </p:sp>
      <p:graphicFrame>
        <p:nvGraphicFramePr>
          <p:cNvPr id="9239" name="Object 29">
            <a:extLst>
              <a:ext uri="{FF2B5EF4-FFF2-40B4-BE49-F238E27FC236}">
                <a16:creationId xmlns:a16="http://schemas.microsoft.com/office/drawing/2014/main" id="{2E4FF2AD-D907-42FB-AEDF-0151C78A4C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1844675"/>
          <a:ext cx="3887787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200" imgH="660400" progId="Equation.3">
                  <p:embed/>
                </p:oleObj>
              </mc:Choice>
              <mc:Fallback>
                <p:oleObj name="Equation" r:id="rId2" imgW="1346200" imgH="660400" progId="Equation.3">
                  <p:embed/>
                  <p:pic>
                    <p:nvPicPr>
                      <p:cNvPr id="9239" name="Object 29">
                        <a:extLst>
                          <a:ext uri="{FF2B5EF4-FFF2-40B4-BE49-F238E27FC236}">
                            <a16:creationId xmlns:a16="http://schemas.microsoft.com/office/drawing/2014/main" id="{2E4FF2AD-D907-42FB-AEDF-0151C78A4C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844675"/>
                        <a:ext cx="3887787" cy="190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30">
            <a:extLst>
              <a:ext uri="{FF2B5EF4-FFF2-40B4-BE49-F238E27FC236}">
                <a16:creationId xmlns:a16="http://schemas.microsoft.com/office/drawing/2014/main" id="{661505B4-07CF-4424-8240-538471C30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005263"/>
          <a:ext cx="6611937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660400" progId="Equation.3">
                  <p:embed/>
                </p:oleObj>
              </mc:Choice>
              <mc:Fallback>
                <p:oleObj name="Equation" r:id="rId4" imgW="2425700" imgH="660400" progId="Equation.3">
                  <p:embed/>
                  <p:pic>
                    <p:nvPicPr>
                      <p:cNvPr id="9240" name="Object 30">
                        <a:extLst>
                          <a:ext uri="{FF2B5EF4-FFF2-40B4-BE49-F238E27FC236}">
                            <a16:creationId xmlns:a16="http://schemas.microsoft.com/office/drawing/2014/main" id="{661505B4-07CF-4424-8240-538471C308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005263"/>
                        <a:ext cx="6611937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A0B278B-F1C0-4ED1-8144-366667466714}"/>
              </a:ext>
            </a:extLst>
          </p:cNvPr>
          <p:cNvSpPr/>
          <p:nvPr/>
        </p:nvSpPr>
        <p:spPr>
          <a:xfrm>
            <a:off x="7934671" y="269135"/>
            <a:ext cx="7521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GB" altLang="nl-NL" dirty="0"/>
              <a:t>Messy!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C8C0BBC-F377-47E6-B021-07619265C9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/>
              <a:t>Scaling with respect to a point </a:t>
            </a:r>
            <a:r>
              <a:rPr lang="en-US" altLang="nl-NL" b="1"/>
              <a:t>F</a:t>
            </a:r>
            <a:endParaRPr lang="en-GB" altLang="nl-NL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4464638-9295-4C2C-97D3-5421CDB45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56388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nl-NL" sz="2800"/>
              <a:t>Scale with factors </a:t>
            </a:r>
            <a:r>
              <a:rPr lang="en-GB" altLang="nl-NL" sz="2800" i="1"/>
              <a:t>s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</a:t>
            </a:r>
            <a:r>
              <a:rPr lang="en-GB" altLang="nl-NL" sz="2800"/>
              <a:t>and</a:t>
            </a:r>
            <a:r>
              <a:rPr lang="en-GB" altLang="nl-NL" sz="2800" i="1"/>
              <a:t> s</a:t>
            </a:r>
            <a:r>
              <a:rPr lang="en-GB" altLang="nl-NL" sz="2800" i="1" baseline="-25000"/>
              <a:t>y</a:t>
            </a:r>
            <a:r>
              <a:rPr lang="en-GB" altLang="nl-NL" sz="2800"/>
              <a:t>:</a:t>
            </a:r>
          </a:p>
          <a:p>
            <a:pPr eaLnBrk="1" hangingPunct="1">
              <a:buFontTx/>
              <a:buNone/>
            </a:pPr>
            <a:r>
              <a:rPr lang="en-GB" altLang="nl-NL" sz="2800" i="1"/>
              <a:t>      P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’= s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P</a:t>
            </a:r>
            <a:r>
              <a:rPr lang="en-GB" altLang="nl-NL" sz="2800" i="1" baseline="-25000"/>
              <a:t>x</a:t>
            </a:r>
            <a:r>
              <a:rPr lang="en-GB" altLang="nl-NL" sz="2800"/>
              <a:t>,  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’= s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</a:t>
            </a:r>
            <a:endParaRPr lang="en-GB" altLang="nl-NL" sz="2800"/>
          </a:p>
          <a:p>
            <a:pPr eaLnBrk="1" hangingPunct="1">
              <a:buFontTx/>
              <a:buNone/>
            </a:pPr>
            <a:r>
              <a:rPr lang="en-GB" altLang="nl-NL" sz="2800"/>
              <a:t>With respect to </a:t>
            </a:r>
            <a:r>
              <a:rPr lang="en-GB" altLang="nl-NL" sz="2800" b="1"/>
              <a:t>F</a:t>
            </a:r>
            <a:r>
              <a:rPr lang="en-GB" altLang="nl-NL" sz="2800"/>
              <a:t>:</a:t>
            </a:r>
          </a:p>
          <a:p>
            <a:pPr eaLnBrk="1" hangingPunct="1">
              <a:buFontTx/>
              <a:buNone/>
            </a:pPr>
            <a:r>
              <a:rPr lang="en-GB" altLang="nl-NL" sz="2800" i="1"/>
              <a:t>     P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’ </a:t>
            </a:r>
            <a:r>
              <a:rPr lang="en-GB" altLang="nl-NL" sz="2800" i="1">
                <a:sym typeface="Symbol" panose="05050102010706020507" pitchFamily="18" charset="2"/>
              </a:rPr>
              <a:t> </a:t>
            </a:r>
            <a:r>
              <a:rPr lang="en-GB" altLang="nl-NL" sz="2800" i="1"/>
              <a:t>F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= s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</a:t>
            </a:r>
            <a:r>
              <a:rPr lang="en-GB" altLang="nl-NL" sz="2800"/>
              <a:t>(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</a:t>
            </a:r>
            <a:r>
              <a:rPr lang="en-GB" altLang="nl-NL" sz="2800" i="1">
                <a:sym typeface="Symbol" panose="05050102010706020507" pitchFamily="18" charset="2"/>
              </a:rPr>
              <a:t></a:t>
            </a:r>
            <a:r>
              <a:rPr lang="en-GB" altLang="nl-NL" sz="2800" i="1"/>
              <a:t> F</a:t>
            </a:r>
            <a:r>
              <a:rPr lang="en-GB" altLang="nl-NL" sz="2800" i="1" baseline="-25000"/>
              <a:t>x</a:t>
            </a:r>
            <a:r>
              <a:rPr lang="en-GB" altLang="nl-NL" sz="2800"/>
              <a:t>),   </a:t>
            </a:r>
          </a:p>
          <a:p>
            <a:pPr eaLnBrk="1" hangingPunct="1">
              <a:buFontTx/>
              <a:buNone/>
            </a:pPr>
            <a:r>
              <a:rPr lang="en-GB" altLang="nl-NL" sz="2800"/>
              <a:t>     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’ </a:t>
            </a:r>
            <a:r>
              <a:rPr lang="en-GB" altLang="nl-NL" sz="2800" i="1">
                <a:sym typeface="Symbol" panose="05050102010706020507" pitchFamily="18" charset="2"/>
              </a:rPr>
              <a:t> </a:t>
            </a:r>
            <a:r>
              <a:rPr lang="en-GB" altLang="nl-NL" sz="2800" i="1"/>
              <a:t>F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= s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</a:t>
            </a:r>
            <a:r>
              <a:rPr lang="en-GB" altLang="nl-NL" sz="2800"/>
              <a:t>(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</a:t>
            </a:r>
            <a:r>
              <a:rPr lang="en-GB" altLang="nl-NL" sz="2800" i="1">
                <a:sym typeface="Symbol" panose="05050102010706020507" pitchFamily="18" charset="2"/>
              </a:rPr>
              <a:t></a:t>
            </a:r>
            <a:r>
              <a:rPr lang="en-GB" altLang="nl-NL" sz="2800" i="1"/>
              <a:t> F</a:t>
            </a:r>
            <a:r>
              <a:rPr lang="en-GB" altLang="nl-NL" sz="2800" i="1" baseline="-25000"/>
              <a:t>y</a:t>
            </a:r>
            <a:r>
              <a:rPr lang="en-GB" altLang="nl-NL" sz="2800"/>
              <a:t>)</a:t>
            </a:r>
            <a:r>
              <a:rPr lang="en-GB" altLang="nl-NL" sz="2800" i="1"/>
              <a:t> </a:t>
            </a:r>
          </a:p>
          <a:p>
            <a:pPr eaLnBrk="1" hangingPunct="1">
              <a:buFontTx/>
              <a:buNone/>
            </a:pPr>
            <a:r>
              <a:rPr lang="en-GB" altLang="nl-NL" sz="2800"/>
              <a:t>or</a:t>
            </a:r>
          </a:p>
          <a:p>
            <a:pPr eaLnBrk="1" hangingPunct="1">
              <a:buFontTx/>
              <a:buNone/>
            </a:pPr>
            <a:r>
              <a:rPr lang="en-GB" altLang="nl-NL" sz="2800" i="1"/>
              <a:t>     P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’= F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+ s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</a:t>
            </a:r>
            <a:r>
              <a:rPr lang="en-GB" altLang="nl-NL" sz="2800"/>
              <a:t>(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x</a:t>
            </a:r>
            <a:r>
              <a:rPr lang="en-GB" altLang="nl-NL" sz="2800" i="1"/>
              <a:t> </a:t>
            </a:r>
            <a:r>
              <a:rPr lang="en-GB" altLang="nl-NL" sz="2800" i="1">
                <a:sym typeface="Symbol" panose="05050102010706020507" pitchFamily="18" charset="2"/>
              </a:rPr>
              <a:t></a:t>
            </a:r>
            <a:r>
              <a:rPr lang="en-GB" altLang="nl-NL" sz="2800" i="1"/>
              <a:t> F</a:t>
            </a:r>
            <a:r>
              <a:rPr lang="en-GB" altLang="nl-NL" sz="2800" i="1" baseline="-25000"/>
              <a:t>x</a:t>
            </a:r>
            <a:r>
              <a:rPr lang="en-GB" altLang="nl-NL" sz="2800"/>
              <a:t>),   </a:t>
            </a:r>
          </a:p>
          <a:p>
            <a:pPr eaLnBrk="1" hangingPunct="1">
              <a:buFontTx/>
              <a:buNone/>
            </a:pPr>
            <a:r>
              <a:rPr lang="en-GB" altLang="nl-NL" sz="2800"/>
              <a:t>     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’= F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+ s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</a:t>
            </a:r>
            <a:r>
              <a:rPr lang="en-GB" altLang="nl-NL" sz="2800"/>
              <a:t>(</a:t>
            </a:r>
            <a:r>
              <a:rPr lang="en-GB" altLang="nl-NL" sz="2800" i="1"/>
              <a:t>P</a:t>
            </a:r>
            <a:r>
              <a:rPr lang="en-GB" altLang="nl-NL" sz="2800" i="1" baseline="-25000"/>
              <a:t>y</a:t>
            </a:r>
            <a:r>
              <a:rPr lang="en-GB" altLang="nl-NL" sz="2800" i="1"/>
              <a:t> </a:t>
            </a:r>
            <a:r>
              <a:rPr lang="en-GB" altLang="nl-NL" sz="2800" i="1">
                <a:sym typeface="Symbol" panose="05050102010706020507" pitchFamily="18" charset="2"/>
              </a:rPr>
              <a:t></a:t>
            </a:r>
            <a:r>
              <a:rPr lang="en-GB" altLang="nl-NL" sz="2800" i="1"/>
              <a:t> F</a:t>
            </a:r>
            <a:r>
              <a:rPr lang="en-GB" altLang="nl-NL" sz="2800" i="1" baseline="-25000"/>
              <a:t>y</a:t>
            </a:r>
            <a:r>
              <a:rPr lang="en-GB" altLang="nl-NL" sz="2800"/>
              <a:t>)</a:t>
            </a:r>
            <a:r>
              <a:rPr lang="en-GB" altLang="nl-NL" sz="2800" i="1"/>
              <a:t> </a:t>
            </a:r>
          </a:p>
          <a:p>
            <a:pPr eaLnBrk="1" hangingPunct="1">
              <a:buFontTx/>
              <a:buNone/>
            </a:pPr>
            <a:endParaRPr lang="en-GB" altLang="nl-NL" sz="2800"/>
          </a:p>
        </p:txBody>
      </p:sp>
      <p:grpSp>
        <p:nvGrpSpPr>
          <p:cNvPr id="11268" name="Group 4">
            <a:extLst>
              <a:ext uri="{FF2B5EF4-FFF2-40B4-BE49-F238E27FC236}">
                <a16:creationId xmlns:a16="http://schemas.microsoft.com/office/drawing/2014/main" id="{B9939839-2B46-4477-8E57-587E06E22CDF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209800"/>
            <a:ext cx="2284413" cy="2209800"/>
            <a:chOff x="3695" y="2352"/>
            <a:chExt cx="1056" cy="960"/>
          </a:xfrm>
        </p:grpSpPr>
        <p:sp>
          <p:nvSpPr>
            <p:cNvPr id="11292" name="Line 5">
              <a:extLst>
                <a:ext uri="{FF2B5EF4-FFF2-40B4-BE49-F238E27FC236}">
                  <a16:creationId xmlns:a16="http://schemas.microsoft.com/office/drawing/2014/main" id="{4102470F-D940-4618-819C-B4D2BEB591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293" name="Line 6">
              <a:extLst>
                <a:ext uri="{FF2B5EF4-FFF2-40B4-BE49-F238E27FC236}">
                  <a16:creationId xmlns:a16="http://schemas.microsoft.com/office/drawing/2014/main" id="{8B3623CD-2F45-4F4D-8E26-FD73B33BFA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5" y="235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1269" name="Text Box 7">
            <a:extLst>
              <a:ext uri="{FF2B5EF4-FFF2-40B4-BE49-F238E27FC236}">
                <a16:creationId xmlns:a16="http://schemas.microsoft.com/office/drawing/2014/main" id="{3133A1B9-8F43-4DBD-BA98-ACAAA0E11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11270" name="Text Box 8">
            <a:extLst>
              <a:ext uri="{FF2B5EF4-FFF2-40B4-BE49-F238E27FC236}">
                <a16:creationId xmlns:a16="http://schemas.microsoft.com/office/drawing/2014/main" id="{888B3BE5-0368-4716-9E4E-D5E014E4B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81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y</a:t>
            </a:r>
          </a:p>
        </p:txBody>
      </p:sp>
      <p:sp>
        <p:nvSpPr>
          <p:cNvPr id="11271" name="Oval 9">
            <a:extLst>
              <a:ext uri="{FF2B5EF4-FFF2-40B4-BE49-F238E27FC236}">
                <a16:creationId xmlns:a16="http://schemas.microsoft.com/office/drawing/2014/main" id="{6C1E69A0-5BB1-4B08-99BE-7F3C8AB54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775" y="30480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72" name="Text Box 10">
            <a:extLst>
              <a:ext uri="{FF2B5EF4-FFF2-40B4-BE49-F238E27FC236}">
                <a16:creationId xmlns:a16="http://schemas.microsoft.com/office/drawing/2014/main" id="{7A5612BD-A374-4E55-8A56-9E68A7A70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75" y="2667000"/>
            <a:ext cx="44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 P</a:t>
            </a:r>
          </a:p>
        </p:txBody>
      </p:sp>
      <p:sp>
        <p:nvSpPr>
          <p:cNvPr id="11273" name="Line 11">
            <a:extLst>
              <a:ext uri="{FF2B5EF4-FFF2-40B4-BE49-F238E27FC236}">
                <a16:creationId xmlns:a16="http://schemas.microsoft.com/office/drawing/2014/main" id="{87C83999-548C-4055-947D-ADF5F34AA7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3975" y="2362200"/>
            <a:ext cx="1385888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75" name="Text Box 14">
            <a:extLst>
              <a:ext uri="{FF2B5EF4-FFF2-40B4-BE49-F238E27FC236}">
                <a16:creationId xmlns:a16="http://schemas.microsoft.com/office/drawing/2014/main" id="{E68EC0F2-F5E6-4D8F-B645-3C1F24F63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11276" name="Oval 15">
            <a:extLst>
              <a:ext uri="{FF2B5EF4-FFF2-40B4-BE49-F238E27FC236}">
                <a16:creationId xmlns:a16="http://schemas.microsoft.com/office/drawing/2014/main" id="{BD167FA3-43A7-4AC4-9B07-961BBCE0D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9775" y="30480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77" name="Oval 16">
            <a:extLst>
              <a:ext uri="{FF2B5EF4-FFF2-40B4-BE49-F238E27FC236}">
                <a16:creationId xmlns:a16="http://schemas.microsoft.com/office/drawing/2014/main" id="{8DAE108A-CA87-4DFD-A329-0DF8013F9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2713" y="2338388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78" name="Text Box 17">
            <a:extLst>
              <a:ext uri="{FF2B5EF4-FFF2-40B4-BE49-F238E27FC236}">
                <a16:creationId xmlns:a16="http://schemas.microsoft.com/office/drawing/2014/main" id="{5B7891D0-B70C-4752-8464-1625188E3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2057400"/>
            <a:ext cx="47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P’</a:t>
            </a:r>
          </a:p>
        </p:txBody>
      </p:sp>
      <p:sp>
        <p:nvSpPr>
          <p:cNvPr id="11279" name="Line 18">
            <a:extLst>
              <a:ext uri="{FF2B5EF4-FFF2-40B4-BE49-F238E27FC236}">
                <a16:creationId xmlns:a16="http://schemas.microsoft.com/office/drawing/2014/main" id="{AA88B6DC-4458-4DB6-97F6-8BD1A8C391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89688" y="3352800"/>
            <a:ext cx="1385887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80" name="Oval 19">
            <a:extLst>
              <a:ext uri="{FF2B5EF4-FFF2-40B4-BE49-F238E27FC236}">
                <a16:creationId xmlns:a16="http://schemas.microsoft.com/office/drawing/2014/main" id="{AB0A0891-D9BD-4C75-867E-D4CF493A4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7950" y="3328988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81" name="Text Box 20">
            <a:extLst>
              <a:ext uri="{FF2B5EF4-FFF2-40B4-BE49-F238E27FC236}">
                <a16:creationId xmlns:a16="http://schemas.microsoft.com/office/drawing/2014/main" id="{A4935EBF-2808-498F-8CA4-393BC352A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3048000"/>
            <a:ext cx="52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Q’</a:t>
            </a:r>
          </a:p>
        </p:txBody>
      </p:sp>
      <p:sp>
        <p:nvSpPr>
          <p:cNvPr id="11282" name="Oval 21">
            <a:extLst>
              <a:ext uri="{FF2B5EF4-FFF2-40B4-BE49-F238E27FC236}">
                <a16:creationId xmlns:a16="http://schemas.microsoft.com/office/drawing/2014/main" id="{7166B4C3-399B-4A35-8B35-0DEDD8A76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713" y="356552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83" name="Text Box 22">
            <a:extLst>
              <a:ext uri="{FF2B5EF4-FFF2-40B4-BE49-F238E27FC236}">
                <a16:creationId xmlns:a16="http://schemas.microsoft.com/office/drawing/2014/main" id="{0E32BD6F-E734-45A6-952E-C62342A13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5975" y="3429000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Q</a:t>
            </a:r>
          </a:p>
        </p:txBody>
      </p:sp>
      <p:sp>
        <p:nvSpPr>
          <p:cNvPr id="11284" name="Oval 23">
            <a:extLst>
              <a:ext uri="{FF2B5EF4-FFF2-40B4-BE49-F238E27FC236}">
                <a16:creationId xmlns:a16="http://schemas.microsoft.com/office/drawing/2014/main" id="{4207EBBB-EFE1-4B38-91FF-89913CC68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713" y="3565525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85" name="Line 24">
            <a:extLst>
              <a:ext uri="{FF2B5EF4-FFF2-40B4-BE49-F238E27FC236}">
                <a16:creationId xmlns:a16="http://schemas.microsoft.com/office/drawing/2014/main" id="{02A4922F-F10E-469B-A519-938E74AE19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35813" y="3078163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1286" name="Line 25">
            <a:extLst>
              <a:ext uri="{FF2B5EF4-FFF2-40B4-BE49-F238E27FC236}">
                <a16:creationId xmlns:a16="http://schemas.microsoft.com/office/drawing/2014/main" id="{0B5EFC50-4F9D-4C62-A098-17E739DD1A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2400" y="2362200"/>
            <a:ext cx="3175" cy="993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87" name="Line 26">
            <a:extLst>
              <a:ext uri="{FF2B5EF4-FFF2-40B4-BE49-F238E27FC236}">
                <a16:creationId xmlns:a16="http://schemas.microsoft.com/office/drawing/2014/main" id="{3B88B5BB-C42F-46F9-86F0-88ACB25BCB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97725" y="2895600"/>
            <a:ext cx="501650" cy="4508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88" name="Oval 27">
            <a:extLst>
              <a:ext uri="{FF2B5EF4-FFF2-40B4-BE49-F238E27FC236}">
                <a16:creationId xmlns:a16="http://schemas.microsoft.com/office/drawing/2014/main" id="{678CE553-2F0A-44EB-9ED7-B79608EE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0638" y="3852863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11289" name="Line 28">
            <a:extLst>
              <a:ext uri="{FF2B5EF4-FFF2-40B4-BE49-F238E27FC236}">
                <a16:creationId xmlns:a16="http://schemas.microsoft.com/office/drawing/2014/main" id="{91E5FABF-3A9C-4F41-B9FA-47F5903D1D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37263" y="3881438"/>
            <a:ext cx="366712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90" name="Text Box 29">
            <a:extLst>
              <a:ext uri="{FF2B5EF4-FFF2-40B4-BE49-F238E27FC236}">
                <a16:creationId xmlns:a16="http://schemas.microsoft.com/office/drawing/2014/main" id="{72738188-11D7-47A1-B511-1A3853847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42900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F</a:t>
            </a:r>
          </a:p>
        </p:txBody>
      </p:sp>
      <p:sp>
        <p:nvSpPr>
          <p:cNvPr id="11291" name="Text Box 30">
            <a:extLst>
              <a:ext uri="{FF2B5EF4-FFF2-40B4-BE49-F238E27FC236}">
                <a16:creationId xmlns:a16="http://schemas.microsoft.com/office/drawing/2014/main" id="{AA5D04BF-45B4-4299-90E5-EF3148810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0450" y="3048000"/>
            <a:ext cx="798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 P</a:t>
            </a:r>
            <a:r>
              <a:rPr lang="en-GB" altLang="nl-NL" sz="2400" b="1">
                <a:sym typeface="Symbol" panose="05050102010706020507" pitchFamily="18" charset="2"/>
              </a:rPr>
              <a:t></a:t>
            </a:r>
            <a:r>
              <a:rPr lang="en-GB" altLang="nl-NL" sz="2400" b="1"/>
              <a:t>F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46D553-A361-45A3-AAB5-9DD762E45C80}"/>
              </a:ext>
            </a:extLst>
          </p:cNvPr>
          <p:cNvSpPr/>
          <p:nvPr/>
        </p:nvSpPr>
        <p:spPr>
          <a:xfrm>
            <a:off x="8146256" y="274637"/>
            <a:ext cx="7521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GB" altLang="nl-NL" dirty="0"/>
              <a:t>Messy!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40F69FE-6914-4C6D-A5AC-8AC6DFB7D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nl-NL" dirty="0"/>
              <a:t>Homogeneous coordinates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11960CE-DA27-45B6-804D-4EC4D73AC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nl-NL"/>
              <a:t>Uniform representation of translation, rotation, scaling</a:t>
            </a:r>
          </a:p>
          <a:p>
            <a:pPr eaLnBrk="1" hangingPunct="1"/>
            <a:r>
              <a:rPr lang="en-GB" altLang="nl-NL"/>
              <a:t>Uniforme representation of points and vectors</a:t>
            </a:r>
          </a:p>
          <a:p>
            <a:pPr eaLnBrk="1" hangingPunct="1"/>
            <a:r>
              <a:rPr lang="en-GB" altLang="nl-NL"/>
              <a:t>Compact representation of sequence of transformations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8699A96-D533-4525-A6D6-E69DD9B5B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/>
              <a:t>Homogeneous coordinates </a:t>
            </a:r>
          </a:p>
        </p:txBody>
      </p:sp>
      <p:sp>
        <p:nvSpPr>
          <p:cNvPr id="640003" name="Rectangle 3">
            <a:extLst>
              <a:ext uri="{FF2B5EF4-FFF2-40B4-BE49-F238E27FC236}">
                <a16:creationId xmlns:a16="http://schemas.microsoft.com/office/drawing/2014/main" id="{E3E6E9B3-F817-4793-AE81-B9658E086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tr-TR" sz="2400"/>
              <a:t>Add an extra coordinate, W, to a point.</a:t>
            </a:r>
          </a:p>
          <a:p>
            <a:pPr lvl="1" eaLnBrk="1" hangingPunct="1"/>
            <a:r>
              <a:rPr lang="en-GB" altLang="tr-TR" sz="2000" i="1"/>
              <a:t>P</a:t>
            </a:r>
            <a:r>
              <a:rPr lang="en-GB" altLang="tr-TR" sz="2000" i="1">
                <a:sym typeface="Symbol" panose="05050102010706020507" pitchFamily="18" charset="2"/>
              </a:rPr>
              <a:t>(x,y,W).</a:t>
            </a:r>
          </a:p>
          <a:p>
            <a:pPr eaLnBrk="1" hangingPunct="1"/>
            <a:r>
              <a:rPr lang="en-GB" altLang="tr-TR" sz="2400"/>
              <a:t>Two sets of homogeneous coordinates represent the same point if they are a multiple of each other.</a:t>
            </a:r>
          </a:p>
          <a:p>
            <a:pPr lvl="1" eaLnBrk="1" hangingPunct="1"/>
            <a:r>
              <a:rPr lang="en-GB" altLang="tr-TR" sz="2000"/>
              <a:t>(2,5,3) and (4,10,6) represent the same point.</a:t>
            </a:r>
          </a:p>
          <a:p>
            <a:pPr eaLnBrk="1" hangingPunct="1"/>
            <a:r>
              <a:rPr lang="en-GB" altLang="tr-TR" sz="2400"/>
              <a:t>At least one component must be non-zero </a:t>
            </a:r>
            <a:r>
              <a:rPr lang="en-GB" altLang="tr-TR" sz="2400">
                <a:sym typeface="Symbol" panose="05050102010706020507" pitchFamily="18" charset="2"/>
              </a:rPr>
              <a:t> (0,0,0) is not defined.</a:t>
            </a:r>
          </a:p>
          <a:p>
            <a:pPr eaLnBrk="1" hangingPunct="1"/>
            <a:r>
              <a:rPr lang="en-GB" altLang="tr-TR" sz="2400">
                <a:sym typeface="Symbol" panose="05050102010706020507" pitchFamily="18" charset="2"/>
              </a:rPr>
              <a:t>If W 0 , divide by it to get Cartesian coordinates of point (x/W,y/W,1).</a:t>
            </a:r>
          </a:p>
          <a:p>
            <a:pPr eaLnBrk="1" hangingPunct="1"/>
            <a:r>
              <a:rPr lang="en-GB" altLang="tr-TR" sz="2400">
                <a:sym typeface="Symbol" panose="05050102010706020507" pitchFamily="18" charset="2"/>
              </a:rPr>
              <a:t>If W=0, point is said to be at infinity.</a:t>
            </a:r>
            <a:endParaRPr lang="en-GB" altLang="tr-TR" sz="2000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GB" altLang="tr-TR" sz="2000">
              <a:sym typeface="Symbol" panose="05050102010706020507" pitchFamily="18" charset="2"/>
            </a:endParaRPr>
          </a:p>
          <a:p>
            <a:pPr eaLnBrk="1" hangingPunct="1"/>
            <a:endParaRPr lang="en-GB" altLang="tr-TR" sz="2400">
              <a:sym typeface="Symbol" panose="050501020107060205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0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40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0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40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40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40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40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000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B5FC9C6C-E5F7-4A76-8F42-822162B46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/>
              <a:t>Homogeneous coordinates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FF9C639-4028-42C4-A302-BB3CC441C1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2170112"/>
          </a:xfrm>
        </p:spPr>
        <p:txBody>
          <a:bodyPr/>
          <a:lstStyle/>
          <a:p>
            <a:pPr eaLnBrk="1" hangingPunct="1"/>
            <a:r>
              <a:rPr lang="en-GB" altLang="tr-TR" sz="2000"/>
              <a:t>If we represent (x,y,W) in 3-space, all triples representing the same point describe a line passing through the origin.</a:t>
            </a:r>
          </a:p>
          <a:p>
            <a:pPr eaLnBrk="1" hangingPunct="1"/>
            <a:r>
              <a:rPr lang="en-GB" altLang="tr-TR" sz="2000"/>
              <a:t>If we homogenize the point, we get a point of form (x,y,1)</a:t>
            </a:r>
          </a:p>
          <a:p>
            <a:pPr lvl="1" eaLnBrk="1" hangingPunct="1"/>
            <a:r>
              <a:rPr lang="en-GB" altLang="tr-TR" sz="1800"/>
              <a:t>homogenised points form a plane at W=1.</a:t>
            </a:r>
          </a:p>
          <a:p>
            <a:pPr eaLnBrk="1" hangingPunct="1"/>
            <a:endParaRPr lang="en-GB" altLang="tr-TR" sz="2000">
              <a:sym typeface="Symbol" panose="05050102010706020507" pitchFamily="18" charset="2"/>
            </a:endParaRPr>
          </a:p>
        </p:txBody>
      </p:sp>
      <p:sp>
        <p:nvSpPr>
          <p:cNvPr id="27652" name="AutoShape 4">
            <a:extLst>
              <a:ext uri="{FF2B5EF4-FFF2-40B4-BE49-F238E27FC236}">
                <a16:creationId xmlns:a16="http://schemas.microsoft.com/office/drawing/2014/main" id="{4D3C1C6D-D20B-4151-8218-3C3C42ECF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075" y="4891088"/>
            <a:ext cx="3886200" cy="685800"/>
          </a:xfrm>
          <a:prstGeom prst="parallelogram">
            <a:avLst>
              <a:gd name="adj" fmla="val 141667"/>
            </a:avLst>
          </a:prstGeom>
          <a:solidFill>
            <a:schemeClr val="bg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93E2EE5F-6498-470D-8666-853C46B20D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4875" y="3900488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Line 6">
            <a:extLst>
              <a:ext uri="{FF2B5EF4-FFF2-40B4-BE49-F238E27FC236}">
                <a16:creationId xmlns:a16="http://schemas.microsoft.com/office/drawing/2014/main" id="{8239C584-8189-41F3-9D37-0CACA2244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5424488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>
            <a:extLst>
              <a:ext uri="{FF2B5EF4-FFF2-40B4-BE49-F238E27FC236}">
                <a16:creationId xmlns:a16="http://schemas.microsoft.com/office/drawing/2014/main" id="{1B435569-C6DE-445D-A8E9-734DB972B0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44875" y="542448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>
            <a:extLst>
              <a:ext uri="{FF2B5EF4-FFF2-40B4-BE49-F238E27FC236}">
                <a16:creationId xmlns:a16="http://schemas.microsoft.com/office/drawing/2014/main" id="{F1619F82-2883-47FA-92AA-E59706580A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4875" y="5195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>
            <a:extLst>
              <a:ext uri="{FF2B5EF4-FFF2-40B4-BE49-F238E27FC236}">
                <a16:creationId xmlns:a16="http://schemas.microsoft.com/office/drawing/2014/main" id="{361AD27A-23E2-4FCF-84C4-66B59DD96C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40075" y="5424488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>
            <a:extLst>
              <a:ext uri="{FF2B5EF4-FFF2-40B4-BE49-F238E27FC236}">
                <a16:creationId xmlns:a16="http://schemas.microsoft.com/office/drawing/2014/main" id="{BAB9F29B-4D45-4127-9477-E32F7C54B0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01875" y="5576888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11">
            <a:extLst>
              <a:ext uri="{FF2B5EF4-FFF2-40B4-BE49-F238E27FC236}">
                <a16:creationId xmlns:a16="http://schemas.microsoft.com/office/drawing/2014/main" id="{7EFB3417-04B6-4545-9466-040DE0F375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4875" y="5119688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Line 12">
            <a:extLst>
              <a:ext uri="{FF2B5EF4-FFF2-40B4-BE49-F238E27FC236}">
                <a16:creationId xmlns:a16="http://schemas.microsoft.com/office/drawing/2014/main" id="{31CB9531-BB3D-4DF0-97C4-86C7A0C415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78275" y="4129088"/>
            <a:ext cx="1752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1" name="Text Box 13">
            <a:extLst>
              <a:ext uri="{FF2B5EF4-FFF2-40B4-BE49-F238E27FC236}">
                <a16:creationId xmlns:a16="http://schemas.microsoft.com/office/drawing/2014/main" id="{E67D1ABF-B196-4C66-9934-7AB28838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7338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27662" name="Text Box 14">
            <a:extLst>
              <a:ext uri="{FF2B5EF4-FFF2-40B4-BE49-F238E27FC236}">
                <a16:creationId xmlns:a16="http://schemas.microsoft.com/office/drawing/2014/main" id="{CF561749-57BB-4CBD-9C87-0109FE390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52578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3" name="Text Box 15">
            <a:extLst>
              <a:ext uri="{FF2B5EF4-FFF2-40B4-BE49-F238E27FC236}">
                <a16:creationId xmlns:a16="http://schemas.microsoft.com/office/drawing/2014/main" id="{CCFB095C-A1CC-4EEC-A5C9-904740FF1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8674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27664" name="Text Box 16">
            <a:extLst>
              <a:ext uri="{FF2B5EF4-FFF2-40B4-BE49-F238E27FC236}">
                <a16:creationId xmlns:a16="http://schemas.microsoft.com/office/drawing/2014/main" id="{91FF98D5-03BB-4F65-ADF9-2D579110D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657600"/>
            <a:ext cx="376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W</a:t>
            </a:r>
          </a:p>
        </p:txBody>
      </p:sp>
      <p:sp>
        <p:nvSpPr>
          <p:cNvPr id="27665" name="Text Box 17">
            <a:extLst>
              <a:ext uri="{FF2B5EF4-FFF2-40B4-BE49-F238E27FC236}">
                <a16:creationId xmlns:a16="http://schemas.microsoft.com/office/drawing/2014/main" id="{383EE08E-2376-4C67-8EC3-93B6A7312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572000"/>
            <a:ext cx="1084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W=1 plane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5DE83D-8CDB-4959-B42E-71910C4863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4" b="6190"/>
          <a:stretch/>
        </p:blipFill>
        <p:spPr>
          <a:xfrm>
            <a:off x="1475657" y="-13860"/>
            <a:ext cx="6192688" cy="6871860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9C7FCA-19AA-4BCE-B1FD-0F9F930DDC7B}"/>
              </a:ext>
            </a:extLst>
          </p:cNvPr>
          <p:cNvCxnSpPr>
            <a:cxnSpLocks/>
          </p:cNvCxnSpPr>
          <p:nvPr/>
        </p:nvCxnSpPr>
        <p:spPr bwMode="auto">
          <a:xfrm flipV="1">
            <a:off x="683568" y="6525344"/>
            <a:ext cx="1440160" cy="72008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91F77F1-4B10-4343-A709-6EB21535D424}"/>
              </a:ext>
            </a:extLst>
          </p:cNvPr>
          <p:cNvCxnSpPr/>
          <p:nvPr/>
        </p:nvCxnSpPr>
        <p:spPr bwMode="auto">
          <a:xfrm flipH="1">
            <a:off x="7452320" y="6179265"/>
            <a:ext cx="1152128" cy="562103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9519025-3588-4D3B-B978-5836413DB796}"/>
              </a:ext>
            </a:extLst>
          </p:cNvPr>
          <p:cNvCxnSpPr>
            <a:cxnSpLocks/>
          </p:cNvCxnSpPr>
          <p:nvPr/>
        </p:nvCxnSpPr>
        <p:spPr bwMode="auto">
          <a:xfrm flipV="1">
            <a:off x="979984" y="1700808"/>
            <a:ext cx="1287760" cy="296416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7CC0279-2385-4A87-991A-B18C8AEC373B}"/>
              </a:ext>
            </a:extLst>
          </p:cNvPr>
          <p:cNvCxnSpPr>
            <a:cxnSpLocks/>
          </p:cNvCxnSpPr>
          <p:nvPr/>
        </p:nvCxnSpPr>
        <p:spPr bwMode="auto">
          <a:xfrm flipV="1">
            <a:off x="979984" y="1916832"/>
            <a:ext cx="1287760" cy="80392"/>
          </a:xfrm>
          <a:prstGeom prst="straightConnector1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70673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39D6B49-9C0F-446B-831E-9D68D81417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990600"/>
          </a:xfrm>
        </p:spPr>
        <p:txBody>
          <a:bodyPr/>
          <a:lstStyle/>
          <a:p>
            <a:pPr eaLnBrk="1" hangingPunct="1"/>
            <a:r>
              <a:rPr lang="en-GB" altLang="tr-TR"/>
              <a:t>Translations in homogenised coordinates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7CA5402-ECFB-4C04-8A61-FFD8EF3A3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08163"/>
            <a:ext cx="8229600" cy="1550987"/>
          </a:xfrm>
        </p:spPr>
        <p:txBody>
          <a:bodyPr/>
          <a:lstStyle/>
          <a:p>
            <a:pPr eaLnBrk="1" hangingPunct="1"/>
            <a:r>
              <a:rPr lang="en-GB" altLang="tr-TR"/>
              <a:t>Transformation matrices for 2D translation are now 3x3.</a:t>
            </a:r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D7364B3C-35E7-45E2-88AE-F240F0633C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038600"/>
          <a:ext cx="3067050" cy="154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088" imgH="710891" progId="Equation.3">
                  <p:embed/>
                </p:oleObj>
              </mc:Choice>
              <mc:Fallback>
                <p:oleObj name="Equation" r:id="rId3" imgW="1409088" imgH="710891" progId="Equation.3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D7364B3C-35E7-45E2-88AE-F240F0633C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38600"/>
                        <a:ext cx="3067050" cy="154781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>
            <a:extLst>
              <a:ext uri="{FF2B5EF4-FFF2-40B4-BE49-F238E27FC236}">
                <a16:creationId xmlns:a16="http://schemas.microsoft.com/office/drawing/2014/main" id="{8FC24B51-D7AF-404C-A9BB-1C43D79D20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4114800"/>
          <a:ext cx="16002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49300" imgH="660400" progId="Equation.3">
                  <p:embed/>
                </p:oleObj>
              </mc:Choice>
              <mc:Fallback>
                <p:oleObj name="Equation" r:id="rId5" imgW="749300" imgH="660400" progId="Equation.3">
                  <p:embed/>
                  <p:pic>
                    <p:nvPicPr>
                      <p:cNvPr id="29701" name="Object 5">
                        <a:extLst>
                          <a:ext uri="{FF2B5EF4-FFF2-40B4-BE49-F238E27FC236}">
                            <a16:creationId xmlns:a16="http://schemas.microsoft.com/office/drawing/2014/main" id="{8FC24B51-D7AF-404C-A9BB-1C43D79D20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114800"/>
                        <a:ext cx="1600200" cy="14097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C9E7804-D7FE-4EA3-91E7-779EE97C64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Concatenation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513CC4C-0C7A-4367-9C5A-C36C43DB1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65338"/>
            <a:ext cx="7696200" cy="715962"/>
          </a:xfrm>
        </p:spPr>
        <p:txBody>
          <a:bodyPr/>
          <a:lstStyle/>
          <a:p>
            <a:pPr eaLnBrk="1" hangingPunct="1"/>
            <a:r>
              <a:rPr lang="en-GB" altLang="tr-TR" sz="2400"/>
              <a:t>We perform 2 translations on the same point:</a:t>
            </a:r>
          </a:p>
          <a:p>
            <a:pPr lvl="1" eaLnBrk="1" hangingPunct="1">
              <a:buFontTx/>
              <a:buNone/>
            </a:pPr>
            <a:endParaRPr lang="en-GB" altLang="tr-TR" sz="2000"/>
          </a:p>
        </p:txBody>
      </p:sp>
      <p:graphicFrame>
        <p:nvGraphicFramePr>
          <p:cNvPr id="31748" name="Object 4">
            <a:extLst>
              <a:ext uri="{FF2B5EF4-FFF2-40B4-BE49-F238E27FC236}">
                <a16:creationId xmlns:a16="http://schemas.microsoft.com/office/drawing/2014/main" id="{BB3082E3-BD7E-4EA0-9245-70B2496FC8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971800"/>
          <a:ext cx="7035800" cy="289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517900" imgH="1447800" progId="Equation.3">
                  <p:embed/>
                </p:oleObj>
              </mc:Choice>
              <mc:Fallback>
                <p:oleObj name="Equation" r:id="rId3" imgW="3517900" imgH="1447800" progId="Equation.3">
                  <p:embed/>
                  <p:pic>
                    <p:nvPicPr>
                      <p:cNvPr id="31748" name="Object 4">
                        <a:extLst>
                          <a:ext uri="{FF2B5EF4-FFF2-40B4-BE49-F238E27FC236}">
                            <a16:creationId xmlns:a16="http://schemas.microsoft.com/office/drawing/2014/main" id="{BB3082E3-BD7E-4EA0-9245-70B2496FC8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7035800" cy="28987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BBCBDF4-6B6A-445A-9B02-3981B0143A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Concatenation</a:t>
            </a:r>
          </a:p>
        </p:txBody>
      </p:sp>
      <p:graphicFrame>
        <p:nvGraphicFramePr>
          <p:cNvPr id="33795" name="Object 3">
            <a:extLst>
              <a:ext uri="{FF2B5EF4-FFF2-40B4-BE49-F238E27FC236}">
                <a16:creationId xmlns:a16="http://schemas.microsoft.com/office/drawing/2014/main" id="{6C30F209-9483-4743-94ED-A04166B9AF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938" y="2209800"/>
          <a:ext cx="7450137" cy="258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81300" imgH="965200" progId="Equation.3">
                  <p:embed/>
                </p:oleObj>
              </mc:Choice>
              <mc:Fallback>
                <p:oleObj name="Equation" r:id="rId3" imgW="2781300" imgH="965200" progId="Equation.3">
                  <p:embed/>
                  <p:pic>
                    <p:nvPicPr>
                      <p:cNvPr id="33795" name="Object 3">
                        <a:extLst>
                          <a:ext uri="{FF2B5EF4-FFF2-40B4-BE49-F238E27FC236}">
                            <a16:creationId xmlns:a16="http://schemas.microsoft.com/office/drawing/2014/main" id="{6C30F209-9483-4743-94ED-A04166B9A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209800"/>
                        <a:ext cx="7450137" cy="25844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Text Box 4">
            <a:extLst>
              <a:ext uri="{FF2B5EF4-FFF2-40B4-BE49-F238E27FC236}">
                <a16:creationId xmlns:a16="http://schemas.microsoft.com/office/drawing/2014/main" id="{B8598C1B-5107-41D4-80EE-17714A304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5014913"/>
            <a:ext cx="7254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000">
                <a:latin typeface="Times New Roman" panose="02020603050405020304" pitchFamily="18" charset="0"/>
              </a:rPr>
              <a:t>Matrix product is variously referred to as </a:t>
            </a:r>
            <a:r>
              <a:rPr lang="en-GB" altLang="tr-TR" sz="2000" i="1">
                <a:latin typeface="Times New Roman" panose="02020603050405020304" pitchFamily="18" charset="0"/>
              </a:rPr>
              <a:t>compounding</a:t>
            </a:r>
            <a:r>
              <a:rPr lang="en-GB" altLang="tr-TR" sz="2000">
                <a:latin typeface="Times New Roman" panose="02020603050405020304" pitchFamily="18" charset="0"/>
              </a:rPr>
              <a:t>, </a:t>
            </a:r>
            <a:r>
              <a:rPr lang="en-GB" altLang="tr-TR" sz="2000" i="1">
                <a:latin typeface="Times New Roman" panose="02020603050405020304" pitchFamily="18" charset="0"/>
              </a:rPr>
              <a:t>concatenation</a:t>
            </a:r>
            <a:r>
              <a:rPr lang="en-GB" altLang="tr-TR" sz="2000">
                <a:latin typeface="Times New Roman" panose="02020603050405020304" pitchFamily="18" charset="0"/>
              </a:rPr>
              <a:t>, or </a:t>
            </a:r>
            <a:r>
              <a:rPr lang="en-GB" altLang="tr-TR" sz="2000" i="1">
                <a:latin typeface="Times New Roman" panose="02020603050405020304" pitchFamily="18" charset="0"/>
              </a:rPr>
              <a:t>composition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7AD988A-B9D0-457D-B444-98BF8A2D1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Concatenation</a:t>
            </a:r>
          </a:p>
        </p:txBody>
      </p:sp>
      <p:sp>
        <p:nvSpPr>
          <p:cNvPr id="35843" name="Text Box 3">
            <a:extLst>
              <a:ext uri="{FF2B5EF4-FFF2-40B4-BE49-F238E27FC236}">
                <a16:creationId xmlns:a16="http://schemas.microsoft.com/office/drawing/2014/main" id="{CA6160FC-E260-4E32-B221-5AF1392DE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5014913"/>
            <a:ext cx="80168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000">
                <a:latin typeface="Times New Roman" panose="02020603050405020304" pitchFamily="18" charset="0"/>
              </a:rPr>
              <a:t>Matrix product is variously referred to as </a:t>
            </a:r>
            <a:r>
              <a:rPr lang="en-GB" altLang="tr-TR" sz="2000" i="1">
                <a:latin typeface="Times New Roman" panose="02020603050405020304" pitchFamily="18" charset="0"/>
              </a:rPr>
              <a:t>compounding</a:t>
            </a:r>
            <a:r>
              <a:rPr lang="en-GB" altLang="tr-TR" sz="2000">
                <a:latin typeface="Times New Roman" panose="02020603050405020304" pitchFamily="18" charset="0"/>
              </a:rPr>
              <a:t>, </a:t>
            </a:r>
            <a:r>
              <a:rPr lang="en-GB" altLang="tr-TR" sz="2000" i="1">
                <a:latin typeface="Times New Roman" panose="02020603050405020304" pitchFamily="18" charset="0"/>
              </a:rPr>
              <a:t>concatenation</a:t>
            </a:r>
            <a:r>
              <a:rPr lang="en-GB" altLang="tr-TR" sz="2000">
                <a:latin typeface="Times New Roman" panose="02020603050405020304" pitchFamily="18" charset="0"/>
              </a:rPr>
              <a:t>, or </a:t>
            </a:r>
            <a:r>
              <a:rPr lang="en-GB" altLang="tr-TR" sz="2000" i="1">
                <a:latin typeface="Times New Roman" panose="02020603050405020304" pitchFamily="18" charset="0"/>
              </a:rPr>
              <a:t>composition.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altLang="tr-TR" sz="2000">
                <a:latin typeface="Times New Roman" panose="02020603050405020304" pitchFamily="18" charset="0"/>
              </a:rPr>
              <a:t>This single matrix is called the</a:t>
            </a:r>
            <a:r>
              <a:rPr lang="en-GB" altLang="tr-TR" sz="2000" i="1">
                <a:latin typeface="Times New Roman" panose="02020603050405020304" pitchFamily="18" charset="0"/>
              </a:rPr>
              <a:t> Coordinate Transformation Matrix o</a:t>
            </a:r>
            <a:r>
              <a:rPr lang="en-GB" altLang="tr-TR" sz="2000">
                <a:latin typeface="Times New Roman" panose="02020603050405020304" pitchFamily="18" charset="0"/>
              </a:rPr>
              <a:t>r </a:t>
            </a:r>
            <a:r>
              <a:rPr lang="en-GB" altLang="tr-TR" sz="2000" i="1">
                <a:latin typeface="Times New Roman" panose="02020603050405020304" pitchFamily="18" charset="0"/>
              </a:rPr>
              <a:t>CTM.</a:t>
            </a:r>
          </a:p>
        </p:txBody>
      </p:sp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0759841E-C8D0-43D0-9011-25FF6BA5C6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209800"/>
          <a:ext cx="7620000" cy="258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44800" imgH="965200" progId="Equation.3">
                  <p:embed/>
                </p:oleObj>
              </mc:Choice>
              <mc:Fallback>
                <p:oleObj name="Equation" r:id="rId3" imgW="2844800" imgH="965200" progId="Equation.3">
                  <p:embed/>
                  <p:pic>
                    <p:nvPicPr>
                      <p:cNvPr id="35844" name="Object 4">
                        <a:extLst>
                          <a:ext uri="{FF2B5EF4-FFF2-40B4-BE49-F238E27FC236}">
                            <a16:creationId xmlns:a16="http://schemas.microsoft.com/office/drawing/2014/main" id="{0759841E-C8D0-43D0-9011-25FF6BA5C6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09800"/>
                        <a:ext cx="7620000" cy="258445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44F1D5E-8342-4A16-9165-217656DF1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Properties of translations</a:t>
            </a:r>
          </a:p>
        </p:txBody>
      </p:sp>
      <p:graphicFrame>
        <p:nvGraphicFramePr>
          <p:cNvPr id="37891" name="Object 3">
            <a:extLst>
              <a:ext uri="{FF2B5EF4-FFF2-40B4-BE49-F238E27FC236}">
                <a16:creationId xmlns:a16="http://schemas.microsoft.com/office/drawing/2014/main" id="{BEF28294-EECE-4321-916E-21297883A6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209800"/>
          <a:ext cx="5943600" cy="2293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01900" imgH="965200" progId="Equation.3">
                  <p:embed/>
                </p:oleObj>
              </mc:Choice>
              <mc:Fallback>
                <p:oleObj name="Equation" r:id="rId3" imgW="2501900" imgH="965200" progId="Equation.3">
                  <p:embed/>
                  <p:pic>
                    <p:nvPicPr>
                      <p:cNvPr id="37891" name="Object 3">
                        <a:extLst>
                          <a:ext uri="{FF2B5EF4-FFF2-40B4-BE49-F238E27FC236}">
                            <a16:creationId xmlns:a16="http://schemas.microsoft.com/office/drawing/2014/main" id="{BEF28294-EECE-4321-916E-21297883A6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09800"/>
                        <a:ext cx="5943600" cy="22939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Text Box 4">
            <a:extLst>
              <a:ext uri="{FF2B5EF4-FFF2-40B4-BE49-F238E27FC236}">
                <a16:creationId xmlns:a16="http://schemas.microsoft.com/office/drawing/2014/main" id="{D3AA66FB-DC25-42F0-9B85-23FC081EE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57800"/>
            <a:ext cx="4914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000" dirty="0">
                <a:latin typeface="Times New Roman" panose="02020603050405020304" pitchFamily="18" charset="0"/>
              </a:rPr>
              <a:t>Note : 3. translation matrices are </a:t>
            </a:r>
            <a:r>
              <a:rPr lang="en-GB" altLang="tr-TR" sz="2000" i="1" dirty="0">
                <a:latin typeface="Times New Roman" panose="02020603050405020304" pitchFamily="18" charset="0"/>
              </a:rPr>
              <a:t>commutative.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FEF39E8-EDAE-4196-9F22-E995B02968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Homogeneous form of scale</a:t>
            </a:r>
          </a:p>
        </p:txBody>
      </p:sp>
      <p:graphicFrame>
        <p:nvGraphicFramePr>
          <p:cNvPr id="39939" name="Object 3">
            <a:extLst>
              <a:ext uri="{FF2B5EF4-FFF2-40B4-BE49-F238E27FC236}">
                <a16:creationId xmlns:a16="http://schemas.microsoft.com/office/drawing/2014/main" id="{18607FBC-8952-470A-8457-51FA37207A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67200" y="2133600"/>
          <a:ext cx="3057525" cy="1185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600" imgH="482600" progId="Equation.3">
                  <p:embed/>
                </p:oleObj>
              </mc:Choice>
              <mc:Fallback>
                <p:oleObj name="Equation" r:id="rId3" imgW="1244600" imgH="482600" progId="Equation.3">
                  <p:embed/>
                  <p:pic>
                    <p:nvPicPr>
                      <p:cNvPr id="39939" name="Object 3">
                        <a:extLst>
                          <a:ext uri="{FF2B5EF4-FFF2-40B4-BE49-F238E27FC236}">
                            <a16:creationId xmlns:a16="http://schemas.microsoft.com/office/drawing/2014/main" id="{18607FBC-8952-470A-8457-51FA37207A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33600"/>
                        <a:ext cx="3057525" cy="11858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Text Box 4">
            <a:extLst>
              <a:ext uri="{FF2B5EF4-FFF2-40B4-BE49-F238E27FC236}">
                <a16:creationId xmlns:a16="http://schemas.microsoft.com/office/drawing/2014/main" id="{66604404-7716-4BF8-B12A-92F3B96C9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2147888"/>
            <a:ext cx="3330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000">
                <a:latin typeface="Times New Roman" panose="02020603050405020304" pitchFamily="18" charset="0"/>
              </a:rPr>
              <a:t>Recall the (x,y) form of Scale :</a:t>
            </a:r>
          </a:p>
        </p:txBody>
      </p:sp>
      <p:graphicFrame>
        <p:nvGraphicFramePr>
          <p:cNvPr id="39941" name="Object 5">
            <a:extLst>
              <a:ext uri="{FF2B5EF4-FFF2-40B4-BE49-F238E27FC236}">
                <a16:creationId xmlns:a16="http://schemas.microsoft.com/office/drawing/2014/main" id="{227CFC4A-B7EB-4064-8313-953184DDD4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4191000"/>
          <a:ext cx="3587750" cy="174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59866" imgH="710891" progId="Equation.3">
                  <p:embed/>
                </p:oleObj>
              </mc:Choice>
              <mc:Fallback>
                <p:oleObj name="Equation" r:id="rId5" imgW="1459866" imgH="710891" progId="Equation.3">
                  <p:embed/>
                  <p:pic>
                    <p:nvPicPr>
                      <p:cNvPr id="39941" name="Object 5">
                        <a:extLst>
                          <a:ext uri="{FF2B5EF4-FFF2-40B4-BE49-F238E27FC236}">
                            <a16:creationId xmlns:a16="http://schemas.microsoft.com/office/drawing/2014/main" id="{227CFC4A-B7EB-4064-8313-953184DDD4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191000"/>
                        <a:ext cx="3587750" cy="17478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2" name="Text Box 6">
            <a:extLst>
              <a:ext uri="{FF2B5EF4-FFF2-40B4-BE49-F238E27FC236}">
                <a16:creationId xmlns:a16="http://schemas.microsoft.com/office/drawing/2014/main" id="{E9DFC021-1DAD-4A98-AEE4-78B74BD17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09988"/>
            <a:ext cx="323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000">
                <a:latin typeface="Times New Roman" panose="02020603050405020304" pitchFamily="18" charset="0"/>
              </a:rPr>
              <a:t>In homogeneous coordinates 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4802BC04-11A8-4A71-8E5F-EE9B82D69B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Concatenation of scales</a:t>
            </a:r>
          </a:p>
        </p:txBody>
      </p:sp>
      <p:graphicFrame>
        <p:nvGraphicFramePr>
          <p:cNvPr id="41987" name="Object 3">
            <a:extLst>
              <a:ext uri="{FF2B5EF4-FFF2-40B4-BE49-F238E27FC236}">
                <a16:creationId xmlns:a16="http://schemas.microsoft.com/office/drawing/2014/main" id="{0EE53517-C626-484F-A6A2-5F9640C0C0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2362200"/>
          <a:ext cx="8534400" cy="299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16300" imgH="1168400" progId="Equation.3">
                  <p:embed/>
                </p:oleObj>
              </mc:Choice>
              <mc:Fallback>
                <p:oleObj name="Equation" r:id="rId3" imgW="3416300" imgH="1168400" progId="Equation.3">
                  <p:embed/>
                  <p:pic>
                    <p:nvPicPr>
                      <p:cNvPr id="41987" name="Object 3">
                        <a:extLst>
                          <a:ext uri="{FF2B5EF4-FFF2-40B4-BE49-F238E27FC236}">
                            <a16:creationId xmlns:a16="http://schemas.microsoft.com/office/drawing/2014/main" id="{0EE53517-C626-484F-A6A2-5F9640C0C0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362200"/>
                        <a:ext cx="8534400" cy="29924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AN04F42">
            <a:extLst>
              <a:ext uri="{FF2B5EF4-FFF2-40B4-BE49-F238E27FC236}">
                <a16:creationId xmlns:a16="http://schemas.microsoft.com/office/drawing/2014/main" id="{3683A452-CC32-4B05-8754-CC12FAF6CB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81200"/>
            <a:ext cx="3778250" cy="398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Rectangle 3">
            <a:extLst>
              <a:ext uri="{FF2B5EF4-FFF2-40B4-BE49-F238E27FC236}">
                <a16:creationId xmlns:a16="http://schemas.microsoft.com/office/drawing/2014/main" id="{9F847C3D-2A52-4EC4-AF75-C575DDCB8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28600"/>
            <a:ext cx="6248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tr-TR" sz="3200" b="1">
                <a:solidFill>
                  <a:srgbClr val="FF0000"/>
                </a:solidFill>
              </a:rPr>
              <a:t>Reflection</a:t>
            </a:r>
          </a:p>
        </p:txBody>
      </p:sp>
      <p:sp>
        <p:nvSpPr>
          <p:cNvPr id="44036" name="Rectangle 4">
            <a:extLst>
              <a:ext uri="{FF2B5EF4-FFF2-40B4-BE49-F238E27FC236}">
                <a16:creationId xmlns:a16="http://schemas.microsoft.com/office/drawing/2014/main" id="{78F66221-E624-4FBA-BA97-2E1FE5AA7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5240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tr-TR"/>
              <a:t>corresponds to negative scale factors</a:t>
            </a:r>
          </a:p>
        </p:txBody>
      </p:sp>
      <p:sp>
        <p:nvSpPr>
          <p:cNvPr id="44037" name="Text Box 5">
            <a:extLst>
              <a:ext uri="{FF2B5EF4-FFF2-40B4-BE49-F238E27FC236}">
                <a16:creationId xmlns:a16="http://schemas.microsoft.com/office/drawing/2014/main" id="{340E6C83-D01F-4490-A880-94F1D2CC4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819400"/>
            <a:ext cx="1130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400">
                <a:latin typeface="Times New Roman" panose="02020603050405020304" pitchFamily="18" charset="0"/>
              </a:rPr>
              <a:t>original</a:t>
            </a:r>
          </a:p>
        </p:txBody>
      </p:sp>
      <p:sp>
        <p:nvSpPr>
          <p:cNvPr id="44038" name="Text Box 6">
            <a:extLst>
              <a:ext uri="{FF2B5EF4-FFF2-40B4-BE49-F238E27FC236}">
                <a16:creationId xmlns:a16="http://schemas.microsoft.com/office/drawing/2014/main" id="{8ACB28EF-CFF9-4735-9623-3A1575B9D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4713" y="2784475"/>
            <a:ext cx="175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400">
                <a:latin typeface="Times New Roman" panose="02020603050405020304" pitchFamily="18" charset="0"/>
              </a:rPr>
              <a:t>s</a:t>
            </a:r>
            <a:r>
              <a:rPr lang="en-US" altLang="tr-TR" sz="2400" baseline="-25000">
                <a:latin typeface="Times New Roman" panose="02020603050405020304" pitchFamily="18" charset="0"/>
              </a:rPr>
              <a:t>x</a:t>
            </a:r>
            <a:r>
              <a:rPr lang="en-US" altLang="tr-TR" sz="2400">
                <a:latin typeface="Times New Roman" panose="02020603050405020304" pitchFamily="18" charset="0"/>
              </a:rPr>
              <a:t> = -1 s</a:t>
            </a:r>
            <a:r>
              <a:rPr lang="en-US" altLang="tr-TR" sz="2400" baseline="-25000">
                <a:latin typeface="Times New Roman" panose="02020603050405020304" pitchFamily="18" charset="0"/>
              </a:rPr>
              <a:t>y</a:t>
            </a:r>
            <a:r>
              <a:rPr lang="en-US" altLang="tr-TR" sz="2400">
                <a:latin typeface="Times New Roman" panose="02020603050405020304" pitchFamily="18" charset="0"/>
              </a:rPr>
              <a:t> = 1</a:t>
            </a:r>
          </a:p>
        </p:txBody>
      </p:sp>
      <p:sp>
        <p:nvSpPr>
          <p:cNvPr id="44039" name="Text Box 7">
            <a:extLst>
              <a:ext uri="{FF2B5EF4-FFF2-40B4-BE49-F238E27FC236}">
                <a16:creationId xmlns:a16="http://schemas.microsoft.com/office/drawing/2014/main" id="{0E27B6A0-B971-482B-AF6F-B5DFE1170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400" y="4876800"/>
            <a:ext cx="185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400">
                <a:latin typeface="Times New Roman" panose="02020603050405020304" pitchFamily="18" charset="0"/>
              </a:rPr>
              <a:t>s</a:t>
            </a:r>
            <a:r>
              <a:rPr lang="en-US" altLang="tr-TR" sz="2400" baseline="-25000">
                <a:latin typeface="Times New Roman" panose="02020603050405020304" pitchFamily="18" charset="0"/>
              </a:rPr>
              <a:t>x</a:t>
            </a:r>
            <a:r>
              <a:rPr lang="en-US" altLang="tr-TR" sz="2400">
                <a:latin typeface="Times New Roman" panose="02020603050405020304" pitchFamily="18" charset="0"/>
              </a:rPr>
              <a:t> = -1 s</a:t>
            </a:r>
            <a:r>
              <a:rPr lang="en-US" altLang="tr-TR" sz="2400" baseline="-25000">
                <a:latin typeface="Times New Roman" panose="02020603050405020304" pitchFamily="18" charset="0"/>
              </a:rPr>
              <a:t>y</a:t>
            </a:r>
            <a:r>
              <a:rPr lang="en-US" altLang="tr-TR" sz="2400">
                <a:latin typeface="Times New Roman" panose="02020603050405020304" pitchFamily="18" charset="0"/>
              </a:rPr>
              <a:t> = -1</a:t>
            </a:r>
          </a:p>
        </p:txBody>
      </p:sp>
      <p:sp>
        <p:nvSpPr>
          <p:cNvPr id="44040" name="Text Box 8">
            <a:extLst>
              <a:ext uri="{FF2B5EF4-FFF2-40B4-BE49-F238E27FC236}">
                <a16:creationId xmlns:a16="http://schemas.microsoft.com/office/drawing/2014/main" id="{410F3047-75B3-49D5-80DA-015A8F776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876800"/>
            <a:ext cx="175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Ctr="1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400">
                <a:latin typeface="Times New Roman" panose="02020603050405020304" pitchFamily="18" charset="0"/>
              </a:rPr>
              <a:t>s</a:t>
            </a:r>
            <a:r>
              <a:rPr lang="en-US" altLang="tr-TR" sz="2400" baseline="-25000">
                <a:latin typeface="Times New Roman" panose="02020603050405020304" pitchFamily="18" charset="0"/>
              </a:rPr>
              <a:t>x</a:t>
            </a:r>
            <a:r>
              <a:rPr lang="en-US" altLang="tr-TR" sz="2400">
                <a:latin typeface="Times New Roman" panose="02020603050405020304" pitchFamily="18" charset="0"/>
              </a:rPr>
              <a:t> = 1 s</a:t>
            </a:r>
            <a:r>
              <a:rPr lang="en-US" altLang="tr-TR" sz="2400" baseline="-25000">
                <a:latin typeface="Times New Roman" panose="02020603050405020304" pitchFamily="18" charset="0"/>
              </a:rPr>
              <a:t>y</a:t>
            </a:r>
            <a:r>
              <a:rPr lang="en-US" altLang="tr-TR" sz="2400">
                <a:latin typeface="Times New Roman" panose="02020603050405020304" pitchFamily="18" charset="0"/>
              </a:rPr>
              <a:t> = -1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CBCB0FB9-AEC1-44FA-94D9-10B53D755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Homogeneous form of rotation</a:t>
            </a:r>
          </a:p>
        </p:txBody>
      </p:sp>
      <p:graphicFrame>
        <p:nvGraphicFramePr>
          <p:cNvPr id="46083" name="Object 3">
            <a:extLst>
              <a:ext uri="{FF2B5EF4-FFF2-40B4-BE49-F238E27FC236}">
                <a16:creationId xmlns:a16="http://schemas.microsoft.com/office/drawing/2014/main" id="{8946EBC8-48F9-4545-AB68-19A4186774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2057400"/>
          <a:ext cx="3886200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55800" imgH="711200" progId="Equation.3">
                  <p:embed/>
                </p:oleObj>
              </mc:Choice>
              <mc:Fallback>
                <p:oleObj name="Equation" r:id="rId3" imgW="1955800" imgH="711200" progId="Equation.3">
                  <p:embed/>
                  <p:pic>
                    <p:nvPicPr>
                      <p:cNvPr id="46083" name="Object 3">
                        <a:extLst>
                          <a:ext uri="{FF2B5EF4-FFF2-40B4-BE49-F238E27FC236}">
                            <a16:creationId xmlns:a16="http://schemas.microsoft.com/office/drawing/2014/main" id="{8946EBC8-48F9-4545-AB68-19A4186774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3886200" cy="14128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>
            <a:extLst>
              <a:ext uri="{FF2B5EF4-FFF2-40B4-BE49-F238E27FC236}">
                <a16:creationId xmlns:a16="http://schemas.microsoft.com/office/drawing/2014/main" id="{F15123ED-043F-4872-B235-55EAF2E6BA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3733800"/>
          <a:ext cx="5486400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0" imgH="939800" progId="Equation.3">
                  <p:embed/>
                </p:oleObj>
              </mc:Choice>
              <mc:Fallback>
                <p:oleObj name="Equation" r:id="rId5" imgW="2286000" imgH="939800" progId="Equation.3">
                  <p:embed/>
                  <p:pic>
                    <p:nvPicPr>
                      <p:cNvPr id="46084" name="Object 4">
                        <a:extLst>
                          <a:ext uri="{FF2B5EF4-FFF2-40B4-BE49-F238E27FC236}">
                            <a16:creationId xmlns:a16="http://schemas.microsoft.com/office/drawing/2014/main" id="{F15123ED-043F-4872-B235-55EAF2E6BA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33800"/>
                        <a:ext cx="5486400" cy="225583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5" name="Text Box 5">
            <a:extLst>
              <a:ext uri="{FF2B5EF4-FFF2-40B4-BE49-F238E27FC236}">
                <a16:creationId xmlns:a16="http://schemas.microsoft.com/office/drawing/2014/main" id="{026BE553-D482-4096-845E-D5B3570FC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096000"/>
            <a:ext cx="449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</a:rPr>
              <a:t>i.e. the inverse is the transpose</a:t>
            </a:r>
            <a:endParaRPr lang="en-GB" altLang="tr-TR" sz="2400" baseline="-25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29BBEED-E651-4DD0-82CB-6DB828D93C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848600" cy="1066800"/>
          </a:xfrm>
        </p:spPr>
        <p:txBody>
          <a:bodyPr/>
          <a:lstStyle/>
          <a:p>
            <a:pPr eaLnBrk="1" hangingPunct="1"/>
            <a:r>
              <a:rPr lang="en-GB" altLang="tr-TR"/>
              <a:t>Orthogonality of rotation matrices.</a:t>
            </a:r>
          </a:p>
        </p:txBody>
      </p:sp>
      <p:graphicFrame>
        <p:nvGraphicFramePr>
          <p:cNvPr id="48131" name="Object 3">
            <a:extLst>
              <a:ext uri="{FF2B5EF4-FFF2-40B4-BE49-F238E27FC236}">
                <a16:creationId xmlns:a16="http://schemas.microsoft.com/office/drawing/2014/main" id="{A956BCF1-5B8C-4EF0-8073-595D80F0AC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2743200"/>
          <a:ext cx="7570788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enklem" r:id="rId3" imgW="3810000" imgH="711200" progId="Equation.3">
                  <p:embed/>
                </p:oleObj>
              </mc:Choice>
              <mc:Fallback>
                <p:oleObj name="Denklem" r:id="rId3" imgW="3810000" imgH="711200" progId="Equation.3">
                  <p:embed/>
                  <p:pic>
                    <p:nvPicPr>
                      <p:cNvPr id="48131" name="Object 3">
                        <a:extLst>
                          <a:ext uri="{FF2B5EF4-FFF2-40B4-BE49-F238E27FC236}">
                            <a16:creationId xmlns:a16="http://schemas.microsoft.com/office/drawing/2014/main" id="{A956BCF1-5B8C-4EF0-8073-595D80F0AC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7570788" cy="14128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>
            <a:extLst>
              <a:ext uri="{FF2B5EF4-FFF2-40B4-BE49-F238E27FC236}">
                <a16:creationId xmlns:a16="http://schemas.microsoft.com/office/drawing/2014/main" id="{73D219CD-C19C-4B98-AA1E-57C31EA080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495800"/>
          <a:ext cx="6815138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9000" imgH="711200" progId="Equation.3">
                  <p:embed/>
                </p:oleObj>
              </mc:Choice>
              <mc:Fallback>
                <p:oleObj name="Equation" r:id="rId5" imgW="3429000" imgH="711200" progId="Equation.3">
                  <p:embed/>
                  <p:pic>
                    <p:nvPicPr>
                      <p:cNvPr id="48132" name="Object 4">
                        <a:extLst>
                          <a:ext uri="{FF2B5EF4-FFF2-40B4-BE49-F238E27FC236}">
                            <a16:creationId xmlns:a16="http://schemas.microsoft.com/office/drawing/2014/main" id="{73D219CD-C19C-4B98-AA1E-57C31EA080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495800"/>
                        <a:ext cx="6815138" cy="1412875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ADA4851-CACD-4623-9C92-9BAD1328B0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/>
              <a:t>Geometric transformation functions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401A4C6-673B-4D20-B259-E5E5A31005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dirty="0"/>
              <a:t>Translation</a:t>
            </a:r>
          </a:p>
          <a:p>
            <a:pPr eaLnBrk="1" hangingPunct="1"/>
            <a:r>
              <a:rPr lang="en-US" altLang="tr-TR" dirty="0"/>
              <a:t>Scaling</a:t>
            </a:r>
          </a:p>
          <a:p>
            <a:pPr eaLnBrk="1" hangingPunct="1"/>
            <a:r>
              <a:rPr lang="en-US" altLang="tr-TR" dirty="0"/>
              <a:t>Rotation</a:t>
            </a:r>
          </a:p>
          <a:p>
            <a:pPr eaLnBrk="1" hangingPunct="1"/>
            <a:r>
              <a:rPr lang="en-US" altLang="tr-TR" dirty="0"/>
              <a:t>Reflection</a:t>
            </a:r>
          </a:p>
          <a:p>
            <a:pPr eaLnBrk="1" hangingPunct="1"/>
            <a:r>
              <a:rPr lang="en-US" altLang="tr-TR" dirty="0"/>
              <a:t>Shearing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57EF703-F29F-4ECC-890B-690D5732E9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990600"/>
          </a:xfrm>
        </p:spPr>
        <p:txBody>
          <a:bodyPr/>
          <a:lstStyle/>
          <a:p>
            <a:pPr eaLnBrk="1" hangingPunct="1"/>
            <a:r>
              <a:rPr lang="en-GB" altLang="tr-TR"/>
              <a:t>Other properties of rotation.</a:t>
            </a:r>
          </a:p>
        </p:txBody>
      </p:sp>
      <p:graphicFrame>
        <p:nvGraphicFramePr>
          <p:cNvPr id="50179" name="Object 3">
            <a:extLst>
              <a:ext uri="{FF2B5EF4-FFF2-40B4-BE49-F238E27FC236}">
                <a16:creationId xmlns:a16="http://schemas.microsoft.com/office/drawing/2014/main" id="{A9CA6C45-D454-499D-AC0C-821F911FC8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6800" y="2133600"/>
          <a:ext cx="6934200" cy="410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16200" imgH="1549400" progId="Equation.3">
                  <p:embed/>
                </p:oleObj>
              </mc:Choice>
              <mc:Fallback>
                <p:oleObj name="Equation" r:id="rId3" imgW="2616200" imgH="1549400" progId="Equation.3">
                  <p:embed/>
                  <p:pic>
                    <p:nvPicPr>
                      <p:cNvPr id="50179" name="Object 3">
                        <a:extLst>
                          <a:ext uri="{FF2B5EF4-FFF2-40B4-BE49-F238E27FC236}">
                            <a16:creationId xmlns:a16="http://schemas.microsoft.com/office/drawing/2014/main" id="{A9CA6C45-D454-499D-AC0C-821F911FC8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33600"/>
                        <a:ext cx="6934200" cy="41068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0" name="Line 4">
            <a:extLst>
              <a:ext uri="{FF2B5EF4-FFF2-40B4-BE49-F238E27FC236}">
                <a16:creationId xmlns:a16="http://schemas.microsoft.com/office/drawing/2014/main" id="{3F905946-057F-4EBF-88E1-2F94DC366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6013" y="5589588"/>
            <a:ext cx="68405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3F36B4E-548F-4EFC-8B12-369FADD20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nl-NL" dirty="0"/>
              <a:t>2D Translation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DCE77A3-3ED8-41C2-88FD-808DDB918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 altLang="nl-NL"/>
              <a:t>Translate over vector (</a:t>
            </a:r>
            <a:r>
              <a:rPr lang="en-GB" altLang="nl-NL" i="1"/>
              <a:t>t</a:t>
            </a:r>
            <a:r>
              <a:rPr lang="en-GB" altLang="nl-NL" i="1" baseline="-25000"/>
              <a:t>x</a:t>
            </a:r>
            <a:r>
              <a:rPr lang="en-GB" altLang="nl-NL" i="1"/>
              <a:t>, t</a:t>
            </a:r>
            <a:r>
              <a:rPr lang="en-GB" altLang="nl-NL" i="1" baseline="-25000"/>
              <a:t>y</a:t>
            </a:r>
            <a:r>
              <a:rPr lang="en-GB" altLang="nl-NL"/>
              <a:t>)</a:t>
            </a:r>
          </a:p>
          <a:p>
            <a:pPr eaLnBrk="1" hangingPunct="1">
              <a:buFontTx/>
              <a:buNone/>
            </a:pPr>
            <a:r>
              <a:rPr lang="en-GB" altLang="nl-NL" i="1"/>
              <a:t>      x’=x+ t</a:t>
            </a:r>
            <a:r>
              <a:rPr lang="en-GB" altLang="nl-NL" i="1" baseline="-25000"/>
              <a:t>x</a:t>
            </a:r>
            <a:r>
              <a:rPr lang="en-GB" altLang="nl-NL"/>
              <a:t>,  </a:t>
            </a:r>
            <a:r>
              <a:rPr lang="en-GB" altLang="nl-NL" i="1"/>
              <a:t>y’=y+ t</a:t>
            </a:r>
            <a:r>
              <a:rPr lang="en-GB" altLang="nl-NL" i="1" baseline="-25000"/>
              <a:t>y</a:t>
            </a:r>
            <a:r>
              <a:rPr lang="en-GB" altLang="nl-NL"/>
              <a:t> </a:t>
            </a:r>
          </a:p>
          <a:p>
            <a:pPr eaLnBrk="1" hangingPunct="1">
              <a:buFontTx/>
              <a:buNone/>
            </a:pPr>
            <a:r>
              <a:rPr lang="en-GB" altLang="nl-NL"/>
              <a:t>or</a:t>
            </a:r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B7AB5BF4-EB02-4399-ADE7-4CE9C62078F1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209800"/>
            <a:ext cx="2284413" cy="2209800"/>
            <a:chOff x="3695" y="2352"/>
            <a:chExt cx="1056" cy="960"/>
          </a:xfrm>
        </p:grpSpPr>
        <p:sp>
          <p:nvSpPr>
            <p:cNvPr id="6161" name="Line 5">
              <a:extLst>
                <a:ext uri="{FF2B5EF4-FFF2-40B4-BE49-F238E27FC236}">
                  <a16:creationId xmlns:a16="http://schemas.microsoft.com/office/drawing/2014/main" id="{A469BA78-28BE-49E7-9E1A-0905168035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62" name="Line 6">
              <a:extLst>
                <a:ext uri="{FF2B5EF4-FFF2-40B4-BE49-F238E27FC236}">
                  <a16:creationId xmlns:a16="http://schemas.microsoft.com/office/drawing/2014/main" id="{A9633334-4D85-4A04-80DB-DFA7A53A27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5" y="235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149" name="Text Box 7">
            <a:extLst>
              <a:ext uri="{FF2B5EF4-FFF2-40B4-BE49-F238E27FC236}">
                <a16:creationId xmlns:a16="http://schemas.microsoft.com/office/drawing/2014/main" id="{00A959F0-3A90-455C-81D6-D6B59E37D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6150" name="Text Box 8">
            <a:extLst>
              <a:ext uri="{FF2B5EF4-FFF2-40B4-BE49-F238E27FC236}">
                <a16:creationId xmlns:a16="http://schemas.microsoft.com/office/drawing/2014/main" id="{05ED884D-A46F-48D0-B294-634EDA612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81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y</a:t>
            </a:r>
          </a:p>
        </p:txBody>
      </p:sp>
      <p:sp>
        <p:nvSpPr>
          <p:cNvPr id="6151" name="Oval 9">
            <a:extLst>
              <a:ext uri="{FF2B5EF4-FFF2-40B4-BE49-F238E27FC236}">
                <a16:creationId xmlns:a16="http://schemas.microsoft.com/office/drawing/2014/main" id="{F6C9D86A-96D3-46BA-AFD9-5EBDE5460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81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2" name="Text Box 11">
            <a:extLst>
              <a:ext uri="{FF2B5EF4-FFF2-40B4-BE49-F238E27FC236}">
                <a16:creationId xmlns:a16="http://schemas.microsoft.com/office/drawing/2014/main" id="{5225EC03-DD21-466A-BAA9-E38365B2E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505200"/>
            <a:ext cx="44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b="1"/>
              <a:t> P</a:t>
            </a:r>
          </a:p>
        </p:txBody>
      </p:sp>
      <p:sp>
        <p:nvSpPr>
          <p:cNvPr id="6153" name="Text Box 12">
            <a:extLst>
              <a:ext uri="{FF2B5EF4-FFF2-40B4-BE49-F238E27FC236}">
                <a16:creationId xmlns:a16="http://schemas.microsoft.com/office/drawing/2014/main" id="{07D41447-2774-4F0C-BCF2-802102D59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819400"/>
            <a:ext cx="746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nl-NL" sz="2400" b="1"/>
              <a:t>P+T</a:t>
            </a:r>
            <a:endParaRPr lang="en-GB" altLang="nl-NL" sz="2400" b="1"/>
          </a:p>
        </p:txBody>
      </p:sp>
      <p:sp>
        <p:nvSpPr>
          <p:cNvPr id="6154" name="Line 13">
            <a:extLst>
              <a:ext uri="{FF2B5EF4-FFF2-40B4-BE49-F238E27FC236}">
                <a16:creationId xmlns:a16="http://schemas.microsoft.com/office/drawing/2014/main" id="{BF0ECB03-2ECC-4695-B0A0-F63D91B983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51638" y="3113088"/>
            <a:ext cx="992187" cy="498475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155" name="Oval 14">
            <a:extLst>
              <a:ext uri="{FF2B5EF4-FFF2-40B4-BE49-F238E27FC236}">
                <a16:creationId xmlns:a16="http://schemas.microsoft.com/office/drawing/2014/main" id="{F43F1F17-4F73-4335-B767-77BE2957C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0480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6158" name="Text Box 24">
            <a:extLst>
              <a:ext uri="{FF2B5EF4-FFF2-40B4-BE49-F238E27FC236}">
                <a16:creationId xmlns:a16="http://schemas.microsoft.com/office/drawing/2014/main" id="{402161F5-86CC-451D-9A43-681BE932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971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nl-NL" sz="2400" b="1"/>
              <a:t>T</a:t>
            </a:r>
            <a:endParaRPr lang="en-GB" altLang="nl-NL" sz="2400" b="1"/>
          </a:p>
        </p:txBody>
      </p:sp>
      <p:graphicFrame>
        <p:nvGraphicFramePr>
          <p:cNvPr id="6159" name="Object 18">
            <a:extLst>
              <a:ext uri="{FF2B5EF4-FFF2-40B4-BE49-F238E27FC236}">
                <a16:creationId xmlns:a16="http://schemas.microsoft.com/office/drawing/2014/main" id="{56213AD4-A7D5-47E5-838E-5EFCC50C1D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7400"/>
          <a:ext cx="114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201" imgH="203024" progId="Equation.3">
                  <p:embed/>
                </p:oleObj>
              </mc:Choice>
              <mc:Fallback>
                <p:oleObj name="Equation" r:id="rId2" imgW="114201" imgH="203024" progId="Equation.3">
                  <p:embed/>
                  <p:pic>
                    <p:nvPicPr>
                      <p:cNvPr id="6159" name="Object 18">
                        <a:extLst>
                          <a:ext uri="{FF2B5EF4-FFF2-40B4-BE49-F238E27FC236}">
                            <a16:creationId xmlns:a16="http://schemas.microsoft.com/office/drawing/2014/main" id="{56213AD4-A7D5-47E5-838E-5EFCC50C1D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7400"/>
                        <a:ext cx="114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9">
            <a:extLst>
              <a:ext uri="{FF2B5EF4-FFF2-40B4-BE49-F238E27FC236}">
                <a16:creationId xmlns:a16="http://schemas.microsoft.com/office/drawing/2014/main" id="{683D935E-F2BB-48D1-B6FF-C37D0975E1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3933825"/>
          <a:ext cx="4608513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700" imgH="660400" progId="Equation.3">
                  <p:embed/>
                </p:oleObj>
              </mc:Choice>
              <mc:Fallback>
                <p:oleObj name="Equation" r:id="rId4" imgW="1790700" imgH="660400" progId="Equation.3">
                  <p:embed/>
                  <p:pic>
                    <p:nvPicPr>
                      <p:cNvPr id="6160" name="Object 19">
                        <a:extLst>
                          <a:ext uri="{FF2B5EF4-FFF2-40B4-BE49-F238E27FC236}">
                            <a16:creationId xmlns:a16="http://schemas.microsoft.com/office/drawing/2014/main" id="{683D935E-F2BB-48D1-B6FF-C37D0975E1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933825"/>
                        <a:ext cx="4608513" cy="169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17">
            <a:extLst>
              <a:ext uri="{FF2B5EF4-FFF2-40B4-BE49-F238E27FC236}">
                <a16:creationId xmlns:a16="http://schemas.microsoft.com/office/drawing/2014/main" id="{E4C6E5FE-29FA-41B3-86F8-04E579569C58}"/>
              </a:ext>
            </a:extLst>
          </p:cNvPr>
          <p:cNvSpPr>
            <a:spLocks/>
          </p:cNvSpPr>
          <p:nvPr/>
        </p:nvSpPr>
        <p:spPr bwMode="auto">
          <a:xfrm>
            <a:off x="6486525" y="3632200"/>
            <a:ext cx="676275" cy="606425"/>
          </a:xfrm>
          <a:custGeom>
            <a:avLst/>
            <a:gdLst>
              <a:gd name="T0" fmla="*/ 2147483647 w 426"/>
              <a:gd name="T1" fmla="*/ 0 h 382"/>
              <a:gd name="T2" fmla="*/ 0 w 426"/>
              <a:gd name="T3" fmla="*/ 2147483647 h 382"/>
              <a:gd name="T4" fmla="*/ 2147483647 w 426"/>
              <a:gd name="T5" fmla="*/ 2147483647 h 382"/>
              <a:gd name="T6" fmla="*/ 2147483647 w 426"/>
              <a:gd name="T7" fmla="*/ 0 h 382"/>
              <a:gd name="T8" fmla="*/ 0 60000 65536"/>
              <a:gd name="T9" fmla="*/ 0 60000 65536"/>
              <a:gd name="T10" fmla="*/ 0 60000 65536"/>
              <a:gd name="T11" fmla="*/ 0 60000 65536"/>
              <a:gd name="T12" fmla="*/ 0 w 426"/>
              <a:gd name="T13" fmla="*/ 0 h 382"/>
              <a:gd name="T14" fmla="*/ 426 w 426"/>
              <a:gd name="T15" fmla="*/ 382 h 3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6" h="382">
                <a:moveTo>
                  <a:pt x="156" y="0"/>
                </a:moveTo>
                <a:lnTo>
                  <a:pt x="0" y="382"/>
                </a:lnTo>
                <a:lnTo>
                  <a:pt x="426" y="352"/>
                </a:lnTo>
                <a:lnTo>
                  <a:pt x="156" y="0"/>
                </a:ln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898027AA-BB47-482C-AE9F-7EC116E01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nl-NL" dirty="0"/>
              <a:t>2D Translation polygon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469614B-4E65-42A6-8BA0-B15E0E1F5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44196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nl-NL"/>
              <a:t>Translate polygon:</a:t>
            </a:r>
          </a:p>
          <a:p>
            <a:pPr eaLnBrk="1" hangingPunct="1">
              <a:buFontTx/>
              <a:buNone/>
            </a:pPr>
            <a:r>
              <a:rPr lang="en-GB" altLang="nl-NL"/>
              <a:t>Apply the same operation on all points.</a:t>
            </a:r>
          </a:p>
          <a:p>
            <a:pPr eaLnBrk="1" hangingPunct="1">
              <a:buFontTx/>
              <a:buNone/>
            </a:pPr>
            <a:r>
              <a:rPr lang="en-GB" altLang="nl-NL"/>
              <a:t>Works always, for all transformations of objects defined as a set of points.</a:t>
            </a:r>
          </a:p>
        </p:txBody>
      </p:sp>
      <p:grpSp>
        <p:nvGrpSpPr>
          <p:cNvPr id="7173" name="Group 4">
            <a:extLst>
              <a:ext uri="{FF2B5EF4-FFF2-40B4-BE49-F238E27FC236}">
                <a16:creationId xmlns:a16="http://schemas.microsoft.com/office/drawing/2014/main" id="{8F490B82-7539-45BC-8A1A-0326682D37F4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209800"/>
            <a:ext cx="2284413" cy="2209800"/>
            <a:chOff x="3695" y="2352"/>
            <a:chExt cx="1056" cy="960"/>
          </a:xfrm>
        </p:grpSpPr>
        <p:sp>
          <p:nvSpPr>
            <p:cNvPr id="7189" name="Line 5">
              <a:extLst>
                <a:ext uri="{FF2B5EF4-FFF2-40B4-BE49-F238E27FC236}">
                  <a16:creationId xmlns:a16="http://schemas.microsoft.com/office/drawing/2014/main" id="{DE72B7D1-2476-4C5F-A7C8-E9C19F398F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5" y="3312"/>
              <a:ext cx="10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0" name="Line 6">
              <a:extLst>
                <a:ext uri="{FF2B5EF4-FFF2-40B4-BE49-F238E27FC236}">
                  <a16:creationId xmlns:a16="http://schemas.microsoft.com/office/drawing/2014/main" id="{34A479AF-F0BB-49D1-86E2-47C6E9D03A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5" y="235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174" name="Text Box 7">
            <a:extLst>
              <a:ext uri="{FF2B5EF4-FFF2-40B4-BE49-F238E27FC236}">
                <a16:creationId xmlns:a16="http://schemas.microsoft.com/office/drawing/2014/main" id="{6E6492FD-3687-4F20-A810-030A9CF6A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3962400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x</a:t>
            </a:r>
          </a:p>
        </p:txBody>
      </p:sp>
      <p:sp>
        <p:nvSpPr>
          <p:cNvPr id="7175" name="Text Box 8">
            <a:extLst>
              <a:ext uri="{FF2B5EF4-FFF2-40B4-BE49-F238E27FC236}">
                <a16:creationId xmlns:a16="http://schemas.microsoft.com/office/drawing/2014/main" id="{EC37B960-9985-4EB8-A235-3866EE406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81200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nl-NL" sz="2400" i="1"/>
              <a:t>y</a:t>
            </a:r>
          </a:p>
        </p:txBody>
      </p:sp>
      <p:sp>
        <p:nvSpPr>
          <p:cNvPr id="7176" name="Oval 9">
            <a:extLst>
              <a:ext uri="{FF2B5EF4-FFF2-40B4-BE49-F238E27FC236}">
                <a16:creationId xmlns:a16="http://schemas.microsoft.com/office/drawing/2014/main" id="{50B8B208-2295-48D3-B8D6-4B6DDDB4D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35814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77" name="Text Box 11">
            <a:extLst>
              <a:ext uri="{FF2B5EF4-FFF2-40B4-BE49-F238E27FC236}">
                <a16:creationId xmlns:a16="http://schemas.microsoft.com/office/drawing/2014/main" id="{336BA5B8-0CE5-4ED8-9DE3-45B804DBF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971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nl-NL" sz="2400" b="1"/>
              <a:t>T</a:t>
            </a:r>
            <a:endParaRPr lang="en-GB" altLang="nl-NL" sz="2400" b="1"/>
          </a:p>
        </p:txBody>
      </p:sp>
      <p:sp>
        <p:nvSpPr>
          <p:cNvPr id="7178" name="Line 12">
            <a:extLst>
              <a:ext uri="{FF2B5EF4-FFF2-40B4-BE49-F238E27FC236}">
                <a16:creationId xmlns:a16="http://schemas.microsoft.com/office/drawing/2014/main" id="{F1B513E2-399A-4581-8FCB-FC6BBE2E36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124200"/>
            <a:ext cx="99060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79" name="Oval 13">
            <a:extLst>
              <a:ext uri="{FF2B5EF4-FFF2-40B4-BE49-F238E27FC236}">
                <a16:creationId xmlns:a16="http://schemas.microsoft.com/office/drawing/2014/main" id="{BFE5BF5E-BD61-4FF7-B24F-031EFEC22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0480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1" name="Oval 18">
            <a:extLst>
              <a:ext uri="{FF2B5EF4-FFF2-40B4-BE49-F238E27FC236}">
                <a16:creationId xmlns:a16="http://schemas.microsoft.com/office/drawing/2014/main" id="{A86A26E3-C8D1-43CC-80BF-679C70856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1600" y="41783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2" name="Oval 19">
            <a:extLst>
              <a:ext uri="{FF2B5EF4-FFF2-40B4-BE49-F238E27FC236}">
                <a16:creationId xmlns:a16="http://schemas.microsoft.com/office/drawing/2014/main" id="{5590FF3E-FD44-4326-B809-44C195E79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350" y="41465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3" name="Freeform 20">
            <a:extLst>
              <a:ext uri="{FF2B5EF4-FFF2-40B4-BE49-F238E27FC236}">
                <a16:creationId xmlns:a16="http://schemas.microsoft.com/office/drawing/2014/main" id="{E06CDBD9-AF17-4945-8623-14C3203C0F1E}"/>
              </a:ext>
            </a:extLst>
          </p:cNvPr>
          <p:cNvSpPr>
            <a:spLocks/>
          </p:cNvSpPr>
          <p:nvPr/>
        </p:nvSpPr>
        <p:spPr bwMode="auto">
          <a:xfrm>
            <a:off x="7553325" y="3105150"/>
            <a:ext cx="676275" cy="606425"/>
          </a:xfrm>
          <a:custGeom>
            <a:avLst/>
            <a:gdLst>
              <a:gd name="T0" fmla="*/ 2147483647 w 426"/>
              <a:gd name="T1" fmla="*/ 0 h 382"/>
              <a:gd name="T2" fmla="*/ 0 w 426"/>
              <a:gd name="T3" fmla="*/ 2147483647 h 382"/>
              <a:gd name="T4" fmla="*/ 2147483647 w 426"/>
              <a:gd name="T5" fmla="*/ 2147483647 h 382"/>
              <a:gd name="T6" fmla="*/ 2147483647 w 426"/>
              <a:gd name="T7" fmla="*/ 0 h 382"/>
              <a:gd name="T8" fmla="*/ 0 60000 65536"/>
              <a:gd name="T9" fmla="*/ 0 60000 65536"/>
              <a:gd name="T10" fmla="*/ 0 60000 65536"/>
              <a:gd name="T11" fmla="*/ 0 60000 65536"/>
              <a:gd name="T12" fmla="*/ 0 w 426"/>
              <a:gd name="T13" fmla="*/ 0 h 382"/>
              <a:gd name="T14" fmla="*/ 426 w 426"/>
              <a:gd name="T15" fmla="*/ 382 h 38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6" h="382">
                <a:moveTo>
                  <a:pt x="156" y="0"/>
                </a:moveTo>
                <a:lnTo>
                  <a:pt x="0" y="382"/>
                </a:lnTo>
                <a:lnTo>
                  <a:pt x="426" y="352"/>
                </a:lnTo>
                <a:lnTo>
                  <a:pt x="156" y="0"/>
                </a:ln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7184" name="Oval 21">
            <a:extLst>
              <a:ext uri="{FF2B5EF4-FFF2-40B4-BE49-F238E27FC236}">
                <a16:creationId xmlns:a16="http://schemas.microsoft.com/office/drawing/2014/main" id="{EDF1ADFD-5556-4E10-B690-73140CFBA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0543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5" name="Oval 22">
            <a:extLst>
              <a:ext uri="{FF2B5EF4-FFF2-40B4-BE49-F238E27FC236}">
                <a16:creationId xmlns:a16="http://schemas.microsoft.com/office/drawing/2014/main" id="{EFDA1A7C-44AB-4CDB-9608-B7E5E0B31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400" y="36512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6" name="Oval 23">
            <a:extLst>
              <a:ext uri="{FF2B5EF4-FFF2-40B4-BE49-F238E27FC236}">
                <a16:creationId xmlns:a16="http://schemas.microsoft.com/office/drawing/2014/main" id="{11852EE9-D617-419A-B28E-692276ADF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5150" y="36195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nl-NL" altLang="nl-NL" sz="2400"/>
          </a:p>
        </p:txBody>
      </p:sp>
      <p:sp>
        <p:nvSpPr>
          <p:cNvPr id="7187" name="Line 24">
            <a:extLst>
              <a:ext uri="{FF2B5EF4-FFF2-40B4-BE49-F238E27FC236}">
                <a16:creationId xmlns:a16="http://schemas.microsoft.com/office/drawing/2014/main" id="{DF3F2FD4-AEA2-475C-98D4-C8232766E3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89700" y="3714750"/>
            <a:ext cx="1047750" cy="476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188" name="Line 25">
            <a:extLst>
              <a:ext uri="{FF2B5EF4-FFF2-40B4-BE49-F238E27FC236}">
                <a16:creationId xmlns:a16="http://schemas.microsoft.com/office/drawing/2014/main" id="{5AB831F2-FC9E-40EC-A7C0-98D36164ED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56450" y="3689350"/>
            <a:ext cx="1041400" cy="488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898027AA-BB47-482C-AE9F-7EC116E01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nl-NL" dirty="0"/>
              <a:t>2D Translation polygon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DA08FA-8AE7-4F92-944A-435DB2430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7824"/>
            <a:ext cx="8229600" cy="5202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458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ECCCE25-8D4E-40FE-BBCB-6EEF5696CF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2D Scaling from the origin</a:t>
            </a:r>
          </a:p>
        </p:txBody>
      </p:sp>
      <p:graphicFrame>
        <p:nvGraphicFramePr>
          <p:cNvPr id="11267" name="Object 3">
            <a:extLst>
              <a:ext uri="{FF2B5EF4-FFF2-40B4-BE49-F238E27FC236}">
                <a16:creationId xmlns:a16="http://schemas.microsoft.com/office/drawing/2014/main" id="{F7A57356-270C-42AD-A2BF-3F19801C2E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1447800"/>
          <a:ext cx="8382000" cy="457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419600" imgH="2413000" progId="Equation.3">
                  <p:embed/>
                </p:oleObj>
              </mc:Choice>
              <mc:Fallback>
                <p:oleObj name="Equation" r:id="rId3" imgW="4419600" imgH="2413000" progId="Equation.3">
                  <p:embed/>
                  <p:pic>
                    <p:nvPicPr>
                      <p:cNvPr id="11267" name="Object 3">
                        <a:extLst>
                          <a:ext uri="{FF2B5EF4-FFF2-40B4-BE49-F238E27FC236}">
                            <a16:creationId xmlns:a16="http://schemas.microsoft.com/office/drawing/2014/main" id="{F7A57356-270C-42AD-A2BF-3F19801C2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447800"/>
                        <a:ext cx="8382000" cy="4576763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Line 4">
            <a:extLst>
              <a:ext uri="{FF2B5EF4-FFF2-40B4-BE49-F238E27FC236}">
                <a16:creationId xmlns:a16="http://schemas.microsoft.com/office/drawing/2014/main" id="{5E45D57D-3745-4639-AB38-0CAF8C582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352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Line 5">
            <a:extLst>
              <a:ext uri="{FF2B5EF4-FFF2-40B4-BE49-F238E27FC236}">
                <a16:creationId xmlns:a16="http://schemas.microsoft.com/office/drawing/2014/main" id="{5C4B2981-5402-4C43-B313-4B8C24AF5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3962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3719C5CB-C7C3-420E-AD16-BD76DCD0E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3581400"/>
            <a:ext cx="304800" cy="2286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1271" name="Line 7">
            <a:extLst>
              <a:ext uri="{FF2B5EF4-FFF2-40B4-BE49-F238E27FC236}">
                <a16:creationId xmlns:a16="http://schemas.microsoft.com/office/drawing/2014/main" id="{8013EC02-8472-47AB-B273-A2BC9980D1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2971800"/>
            <a:ext cx="45720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Line 8">
            <a:extLst>
              <a:ext uri="{FF2B5EF4-FFF2-40B4-BE49-F238E27FC236}">
                <a16:creationId xmlns:a16="http://schemas.microsoft.com/office/drawing/2014/main" id="{C9208E15-9BEC-4F67-841D-A30018E368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3505200"/>
            <a:ext cx="13716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3" name="Rectangle 9">
            <a:extLst>
              <a:ext uri="{FF2B5EF4-FFF2-40B4-BE49-F238E27FC236}">
                <a16:creationId xmlns:a16="http://schemas.microsoft.com/office/drawing/2014/main" id="{36EC06DC-0E9E-4132-844D-1832E14BA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971800"/>
            <a:ext cx="914400" cy="533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1274" name="Text Box 10">
            <a:extLst>
              <a:ext uri="{FF2B5EF4-FFF2-40B4-BE49-F238E27FC236}">
                <a16:creationId xmlns:a16="http://schemas.microsoft.com/office/drawing/2014/main" id="{52B39912-09A8-4D9D-8130-0A199E6BE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657600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b="1">
                <a:latin typeface="Times New Roman" panose="02020603050405020304" pitchFamily="18" charset="0"/>
              </a:rPr>
              <a:t>P</a:t>
            </a:r>
          </a:p>
        </p:txBody>
      </p:sp>
      <p:sp>
        <p:nvSpPr>
          <p:cNvPr id="11275" name="Text Box 11">
            <a:extLst>
              <a:ext uri="{FF2B5EF4-FFF2-40B4-BE49-F238E27FC236}">
                <a16:creationId xmlns:a16="http://schemas.microsoft.com/office/drawing/2014/main" id="{1A667D09-06BB-4432-9BEF-F66A135B0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429000"/>
            <a:ext cx="3762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b="1">
                <a:latin typeface="Times New Roman" panose="02020603050405020304" pitchFamily="18" charset="0"/>
              </a:rPr>
              <a:t>P’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F69D328-9016-493D-88F1-0CC692F86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tr-TR" dirty="0"/>
              <a:t>2D Rotation about the origin</a:t>
            </a:r>
          </a:p>
        </p:txBody>
      </p:sp>
      <p:sp>
        <p:nvSpPr>
          <p:cNvPr id="13315" name="Line 3">
            <a:extLst>
              <a:ext uri="{FF2B5EF4-FFF2-40B4-BE49-F238E27FC236}">
                <a16:creationId xmlns:a16="http://schemas.microsoft.com/office/drawing/2014/main" id="{A0117AB0-96FC-4F09-BB83-39DE6C66EB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28956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36B1FCB9-297A-4E2A-8DAF-27E8CFB175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715000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180E5E98-472D-4717-95F1-280C2D501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5" y="25003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FF98642F-C5CB-4EF2-B48A-B9D08D23F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56260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19" name="Oval 7">
            <a:extLst>
              <a:ext uri="{FF2B5EF4-FFF2-40B4-BE49-F238E27FC236}">
                <a16:creationId xmlns:a16="http://schemas.microsoft.com/office/drawing/2014/main" id="{74B54709-2DF2-415C-AABD-0170864A0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3434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3320" name="Oval 8">
            <a:extLst>
              <a:ext uri="{FF2B5EF4-FFF2-40B4-BE49-F238E27FC236}">
                <a16:creationId xmlns:a16="http://schemas.microsoft.com/office/drawing/2014/main" id="{211AFE5D-0E73-4A1B-BBE5-1EC5A1973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429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51AC44FB-0F08-409B-9A89-983C1BD6B1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505200"/>
            <a:ext cx="1752600" cy="2209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264300FF-D0EC-47E8-AB5D-D33B564AA8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419600"/>
            <a:ext cx="25908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557DCD05-4A80-4CD9-BF88-8D113733D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2529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3324" name="Text Box 12">
            <a:extLst>
              <a:ext uri="{FF2B5EF4-FFF2-40B4-BE49-F238E27FC236}">
                <a16:creationId xmlns:a16="http://schemas.microsoft.com/office/drawing/2014/main" id="{17A49A6A-3D44-4344-97C6-01F8DDAD0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51673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3325" name="Text Box 13">
            <a:extLst>
              <a:ext uri="{FF2B5EF4-FFF2-40B4-BE49-F238E27FC236}">
                <a16:creationId xmlns:a16="http://schemas.microsoft.com/office/drawing/2014/main" id="{16D5F90C-457D-43CE-BDF7-416714550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262313"/>
            <a:ext cx="890588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P’(x’,y’)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26B4A57A-299C-4677-B1A2-BFF474533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14800"/>
            <a:ext cx="685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P(x,y)</a:t>
            </a:r>
          </a:p>
        </p:txBody>
      </p:sp>
      <p:sp>
        <p:nvSpPr>
          <p:cNvPr id="13327" name="Freeform 15">
            <a:extLst>
              <a:ext uri="{FF2B5EF4-FFF2-40B4-BE49-F238E27FC236}">
                <a16:creationId xmlns:a16="http://schemas.microsoft.com/office/drawing/2014/main" id="{5AAF5357-A839-4791-B232-1676ADF03191}"/>
              </a:ext>
            </a:extLst>
          </p:cNvPr>
          <p:cNvSpPr>
            <a:spLocks/>
          </p:cNvSpPr>
          <p:nvPr/>
        </p:nvSpPr>
        <p:spPr bwMode="auto">
          <a:xfrm>
            <a:off x="4427538" y="2627313"/>
            <a:ext cx="1390650" cy="1538287"/>
          </a:xfrm>
          <a:custGeom>
            <a:avLst/>
            <a:gdLst>
              <a:gd name="T0" fmla="*/ 1363663 w 876"/>
              <a:gd name="T1" fmla="*/ 1538287 h 969"/>
              <a:gd name="T2" fmla="*/ 1335088 w 876"/>
              <a:gd name="T3" fmla="*/ 987425 h 969"/>
              <a:gd name="T4" fmla="*/ 1030288 w 876"/>
              <a:gd name="T5" fmla="*/ 463550 h 969"/>
              <a:gd name="T6" fmla="*/ 593725 w 876"/>
              <a:gd name="T7" fmla="*/ 158750 h 969"/>
              <a:gd name="T8" fmla="*/ 0 w 876"/>
              <a:gd name="T9" fmla="*/ 0 h 9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6"/>
              <a:gd name="T16" fmla="*/ 0 h 969"/>
              <a:gd name="T17" fmla="*/ 876 w 876"/>
              <a:gd name="T18" fmla="*/ 969 h 9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6" h="969">
                <a:moveTo>
                  <a:pt x="859" y="969"/>
                </a:moveTo>
                <a:cubicBezTo>
                  <a:pt x="856" y="911"/>
                  <a:pt x="876" y="735"/>
                  <a:pt x="841" y="622"/>
                </a:cubicBezTo>
                <a:cubicBezTo>
                  <a:pt x="806" y="509"/>
                  <a:pt x="727" y="379"/>
                  <a:pt x="649" y="292"/>
                </a:cubicBezTo>
                <a:cubicBezTo>
                  <a:pt x="571" y="205"/>
                  <a:pt x="482" y="149"/>
                  <a:pt x="374" y="100"/>
                </a:cubicBezTo>
                <a:cubicBezTo>
                  <a:pt x="266" y="51"/>
                  <a:pt x="78" y="21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07D1B00D-91C1-443A-BEE7-AEA39BE08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998788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  <a:endParaRPr lang="en-GB" altLang="tr-TR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Line 3">
            <a:extLst>
              <a:ext uri="{FF2B5EF4-FFF2-40B4-BE49-F238E27FC236}">
                <a16:creationId xmlns:a16="http://schemas.microsoft.com/office/drawing/2014/main" id="{D2BA521D-8D3D-4C91-B90E-19B50C0B73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28956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Line 4">
            <a:extLst>
              <a:ext uri="{FF2B5EF4-FFF2-40B4-BE49-F238E27FC236}">
                <a16:creationId xmlns:a16="http://schemas.microsoft.com/office/drawing/2014/main" id="{BB051C66-4DB3-4B6B-A959-04EFD525A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715000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A3CE6301-2E22-4431-BA6D-F6E4BF23B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725" y="25003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19BB8220-37A6-4B79-A526-EECAE8ED2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5562600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solidFill>
                  <a:schemeClr val="bg1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67" name="Oval 7">
            <a:extLst>
              <a:ext uri="{FF2B5EF4-FFF2-40B4-BE49-F238E27FC236}">
                <a16:creationId xmlns:a16="http://schemas.microsoft.com/office/drawing/2014/main" id="{1B9C7268-984F-46FD-82E4-64DFD30F0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343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5368" name="Oval 8">
            <a:extLst>
              <a:ext uri="{FF2B5EF4-FFF2-40B4-BE49-F238E27FC236}">
                <a16:creationId xmlns:a16="http://schemas.microsoft.com/office/drawing/2014/main" id="{32EE5B6D-6470-4068-AE55-6F459561F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7275" y="3443288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tr-TR" altLang="tr-TR" sz="1400"/>
          </a:p>
        </p:txBody>
      </p:sp>
      <p:sp>
        <p:nvSpPr>
          <p:cNvPr id="15369" name="Line 9">
            <a:extLst>
              <a:ext uri="{FF2B5EF4-FFF2-40B4-BE49-F238E27FC236}">
                <a16:creationId xmlns:a16="http://schemas.microsoft.com/office/drawing/2014/main" id="{6D6ACC0D-5167-49B3-ACEF-33C3C620D1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3505200"/>
            <a:ext cx="1752600" cy="22098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0DF5A5AE-FBC4-4354-A8A5-13CBD69328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4419600"/>
            <a:ext cx="2590800" cy="1295400"/>
          </a:xfrm>
          <a:prstGeom prst="line">
            <a:avLst/>
          </a:prstGeom>
          <a:noFill/>
          <a:ln w="38100">
            <a:solidFill>
              <a:srgbClr val="FF99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4FA56947-1356-4ED0-B78A-A7E9F989C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2529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5372" name="Text Box 12">
            <a:extLst>
              <a:ext uri="{FF2B5EF4-FFF2-40B4-BE49-F238E27FC236}">
                <a16:creationId xmlns:a16="http://schemas.microsoft.com/office/drawing/2014/main" id="{961D7684-D1F4-4259-A3F5-F3FE1AD69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5167313"/>
            <a:ext cx="252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15373" name="Text Box 13">
            <a:extLst>
              <a:ext uri="{FF2B5EF4-FFF2-40B4-BE49-F238E27FC236}">
                <a16:creationId xmlns:a16="http://schemas.microsoft.com/office/drawing/2014/main" id="{CDDA3B09-1B70-4744-93C1-A52942AE3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76600"/>
            <a:ext cx="881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P’(x’,y’)</a:t>
            </a:r>
            <a:endParaRPr lang="en-GB" altLang="tr-TR" sz="1600" i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74" name="Text Box 14">
            <a:extLst>
              <a:ext uri="{FF2B5EF4-FFF2-40B4-BE49-F238E27FC236}">
                <a16:creationId xmlns:a16="http://schemas.microsoft.com/office/drawing/2014/main" id="{158EEE6A-3632-4F48-9837-718744C9F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114800"/>
            <a:ext cx="676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 i="1">
                <a:latin typeface="Times New Roman" panose="02020603050405020304" pitchFamily="18" charset="0"/>
              </a:rPr>
              <a:t>P(x,y)</a:t>
            </a:r>
          </a:p>
        </p:txBody>
      </p:sp>
      <p:sp>
        <p:nvSpPr>
          <p:cNvPr id="15375" name="Line 15">
            <a:extLst>
              <a:ext uri="{FF2B5EF4-FFF2-40B4-BE49-F238E27FC236}">
                <a16:creationId xmlns:a16="http://schemas.microsoft.com/office/drawing/2014/main" id="{F28E1F59-2BDA-4577-A66E-1FB598314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4196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934EBD94-0DA9-4431-8DA9-7733D2CA1B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505200"/>
            <a:ext cx="0" cy="2209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74A7492C-84CB-426C-8554-DDD9A9F99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4911725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  <a:sym typeface="Symbol" panose="05050102010706020507" pitchFamily="18" charset="2"/>
              </a:rPr>
              <a:t>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89879A1A-6A01-49D7-A7AE-E56599843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257800"/>
            <a:ext cx="34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2400">
                <a:latin typeface="Times New Roman" panose="02020603050405020304" pitchFamily="18" charset="0"/>
                <a:sym typeface="Symbol" panose="05050102010706020507" pitchFamily="18" charset="2"/>
              </a:rPr>
              <a:t></a:t>
            </a:r>
            <a:endParaRPr lang="en-GB" altLang="tr-TR" sz="2400">
              <a:latin typeface="Times New Roman" panose="02020603050405020304" pitchFamily="18" charset="0"/>
            </a:endParaRPr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659E5173-C37B-4D2E-9A24-9ECD125F5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49387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y</a:t>
            </a:r>
          </a:p>
        </p:txBody>
      </p:sp>
      <p:graphicFrame>
        <p:nvGraphicFramePr>
          <p:cNvPr id="15380" name="Object 20">
            <a:extLst>
              <a:ext uri="{FF2B5EF4-FFF2-40B4-BE49-F238E27FC236}">
                <a16:creationId xmlns:a16="http://schemas.microsoft.com/office/drawing/2014/main" id="{FB6A6B00-8C86-4EDC-BCE8-8E62FEE06C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3600" y="4002088"/>
          <a:ext cx="164465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431613" progId="Equation.3">
                  <p:embed/>
                </p:oleObj>
              </mc:Choice>
              <mc:Fallback>
                <p:oleObj name="Equation" r:id="rId3" imgW="698197" imgH="431613" progId="Equation.3">
                  <p:embed/>
                  <p:pic>
                    <p:nvPicPr>
                      <p:cNvPr id="15380" name="Object 20">
                        <a:extLst>
                          <a:ext uri="{FF2B5EF4-FFF2-40B4-BE49-F238E27FC236}">
                            <a16:creationId xmlns:a16="http://schemas.microsoft.com/office/drawing/2014/main" id="{FB6A6B00-8C86-4EDC-BCE8-8E62FEE06C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002088"/>
                        <a:ext cx="1644650" cy="101758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1" name="Text Box 21">
            <a:extLst>
              <a:ext uri="{FF2B5EF4-FFF2-40B4-BE49-F238E27FC236}">
                <a16:creationId xmlns:a16="http://schemas.microsoft.com/office/drawing/2014/main" id="{9B44D84D-1B9E-48CB-A89F-4080C7338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0725" y="5776913"/>
            <a:ext cx="285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tr-TR" sz="1600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2" name="Line 22">
            <a:extLst>
              <a:ext uri="{FF2B5EF4-FFF2-40B4-BE49-F238E27FC236}">
                <a16:creationId xmlns:a16="http://schemas.microsoft.com/office/drawing/2014/main" id="{8509911E-B6A8-445D-B6E2-08327D63D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81200" y="59436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23">
            <a:extLst>
              <a:ext uri="{FF2B5EF4-FFF2-40B4-BE49-F238E27FC236}">
                <a16:creationId xmlns:a16="http://schemas.microsoft.com/office/drawing/2014/main" id="{96512842-99C8-408F-BEA0-5D7B06894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943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Rectangle 2">
            <a:extLst>
              <a:ext uri="{FF2B5EF4-FFF2-40B4-BE49-F238E27FC236}">
                <a16:creationId xmlns:a16="http://schemas.microsoft.com/office/drawing/2014/main" id="{273B4100-471D-40A7-9070-C0DF29482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60648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F0000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altLang="tr-TR" kern="0"/>
              <a:t>2D Rotation about the origin</a:t>
            </a:r>
            <a:endParaRPr lang="en-GB" altLang="tr-TR" kern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Özel Tasarım">
  <a:themeElements>
    <a:clrScheme name="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454C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763</Words>
  <Application>Microsoft Office PowerPoint</Application>
  <PresentationFormat>On-screen Show (4:3)</PresentationFormat>
  <Paragraphs>180</Paragraphs>
  <Slides>30</Slides>
  <Notes>22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Calibri</vt:lpstr>
      <vt:lpstr>Symbol</vt:lpstr>
      <vt:lpstr>Times New Roman</vt:lpstr>
      <vt:lpstr>Özel Tasarım</vt:lpstr>
      <vt:lpstr>Office Theme</vt:lpstr>
      <vt:lpstr>Equation</vt:lpstr>
      <vt:lpstr>Denklem</vt:lpstr>
      <vt:lpstr>PowerPoint Presentation</vt:lpstr>
      <vt:lpstr>PowerPoint Presentation</vt:lpstr>
      <vt:lpstr>Geometric transformation functions</vt:lpstr>
      <vt:lpstr>2D Translation</vt:lpstr>
      <vt:lpstr>2D Translation polygon</vt:lpstr>
      <vt:lpstr>2D Translation polygon</vt:lpstr>
      <vt:lpstr>2D Scaling from the origin</vt:lpstr>
      <vt:lpstr>2D Rotation about the origin</vt:lpstr>
      <vt:lpstr>PowerPoint Presentation</vt:lpstr>
      <vt:lpstr>2D Rotation about the origin</vt:lpstr>
      <vt:lpstr>2D Rotation about the origin</vt:lpstr>
      <vt:lpstr>2D Rotation about the origin</vt:lpstr>
      <vt:lpstr>Transformations</vt:lpstr>
      <vt:lpstr>Transformations</vt:lpstr>
      <vt:lpstr>Rotation around a point Q </vt:lpstr>
      <vt:lpstr>Scaling with respect to a point F</vt:lpstr>
      <vt:lpstr>Homogeneous coordinates</vt:lpstr>
      <vt:lpstr>Homogeneous coordinates </vt:lpstr>
      <vt:lpstr>Homogeneous coordinates</vt:lpstr>
      <vt:lpstr>Translations in homogenised coordinates</vt:lpstr>
      <vt:lpstr>Concatenation</vt:lpstr>
      <vt:lpstr>Concatenation</vt:lpstr>
      <vt:lpstr>Concatenation</vt:lpstr>
      <vt:lpstr>Properties of translations</vt:lpstr>
      <vt:lpstr>Homogeneous form of scale</vt:lpstr>
      <vt:lpstr>Concatenation of scales</vt:lpstr>
      <vt:lpstr>PowerPoint Presentation</vt:lpstr>
      <vt:lpstr>Homogeneous form of rotation</vt:lpstr>
      <vt:lpstr>Orthogonality of rotation matrices.</vt:lpstr>
      <vt:lpstr>Other properties of rotation.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 El-Said</dc:creator>
  <cp:lastModifiedBy>Mohammed El-Said</cp:lastModifiedBy>
  <cp:revision>7</cp:revision>
  <dcterms:created xsi:type="dcterms:W3CDTF">2020-03-10T21:17:01Z</dcterms:created>
  <dcterms:modified xsi:type="dcterms:W3CDTF">2021-04-21T13:08:05Z</dcterms:modified>
</cp:coreProperties>
</file>